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8288000" cy="10287000"/>
  <p:notesSz cx="6858000" cy="9144000"/>
  <p:embeddedFontLst>
    <p:embeddedFont>
      <p:font typeface="Intro Rust" charset="1" panose="00000500000000000000"/>
      <p:regular r:id="rId57"/>
    </p:embeddedFont>
    <p:embeddedFont>
      <p:font typeface="Antonio Bold Italics" charset="1" panose="02000803000000000000"/>
      <p:regular r:id="rId58"/>
    </p:embeddedFont>
    <p:embeddedFont>
      <p:font typeface="Antonio Bold" charset="1" panose="02000803000000000000"/>
      <p:regular r:id="rId59"/>
    </p:embeddedFont>
    <p:embeddedFont>
      <p:font typeface="Arimo" charset="1" panose="020B0604020202020204"/>
      <p:regular r:id="rId60"/>
    </p:embeddedFont>
    <p:embeddedFont>
      <p:font typeface="Canva Sans" charset="1" panose="020B0503030501040103"/>
      <p:regular r:id="rId61"/>
    </p:embeddedFont>
    <p:embeddedFont>
      <p:font typeface="Glacial Indifference" charset="1" panose="00000000000000000000"/>
      <p:regular r:id="rId62"/>
    </p:embeddedFont>
    <p:embeddedFont>
      <p:font typeface="Public Sans" charset="1" panose="00000000000000000000"/>
      <p:regular r:id="rId63"/>
    </p:embeddedFont>
    <p:embeddedFont>
      <p:font typeface="Public Sans Italics" charset="1" panose="00000000000000000000"/>
      <p:regular r:id="rId64"/>
    </p:embeddedFont>
    <p:embeddedFont>
      <p:font typeface="Glacial Indifference Italics" charset="1" panose="00000000000000000000"/>
      <p:regular r:id="rId65"/>
    </p:embeddedFont>
    <p:embeddedFont>
      <p:font typeface="Helvetica Now Bold" charset="1" panose="020B0804030202020204"/>
      <p:regular r:id="rId66"/>
    </p:embeddedFont>
    <p:embeddedFont>
      <p:font typeface="Helvetica Now" charset="1" panose="020B0504030202020204"/>
      <p:regular r:id="rId67"/>
    </p:embeddedFont>
    <p:embeddedFont>
      <p:font typeface="Arimo Bold" charset="1" panose="020B0704020202020204"/>
      <p:regular r:id="rId68"/>
    </p:embeddedFont>
    <p:embeddedFont>
      <p:font typeface="Brittany" charset="1" panose="00000000000000000000"/>
      <p:regular r:id="rId69"/>
    </p:embeddedFont>
    <p:embeddedFont>
      <p:font typeface="Montserrat Bold" charset="1" panose="00000800000000000000"/>
      <p:regular r:id="rId70"/>
    </p:embeddedFont>
    <p:embeddedFont>
      <p:font typeface="Times New Roman Bold" charset="1" panose="02030802070405020303"/>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9.png" Type="http://schemas.openxmlformats.org/officeDocument/2006/relationships/image"/><Relationship Id="rId6"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https://www.foundationtofreedom.org/about-us/#:~:text=At%20the%20heart,of%20our%20approach." TargetMode="External" Type="http://schemas.openxmlformats.org/officeDocument/2006/relationships/hyperlink"/><Relationship Id="rId4" Target="https://www.foundationtofreedom.org/about-us/#:~:text=At%20the%20heart,of%20our%20approach."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8.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4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https://www.foundationtofreedom.org/about-us/#:~:text=At%20the%20heart,of%20our%20approach." TargetMode="External" Type="http://schemas.openxmlformats.org/officeDocument/2006/relationships/hyperlink"/><Relationship Id="rId4" Target="https://www.foundationtofreedom.org/about-us/#:~:text=At%20the%20heart,of%20our%20approach." TargetMode="External" Type="http://schemas.openxmlformats.org/officeDocument/2006/relationships/hyperlink"/><Relationship Id="rId5" Target="https://www.foundationtofreedom.org/about-us/#:~:text=At%20the%20heart,of%20our%20approach." TargetMode="External" Type="http://schemas.openxmlformats.org/officeDocument/2006/relationships/hyperlink"/><Relationship Id="rId6" Target="https://www.foundationtofreedom.org/about-us/#:~:text=At%20the%20heart,of%20our%20approach." TargetMode="External" Type="http://schemas.openxmlformats.org/officeDocument/2006/relationships/hyperlink"/></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2.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2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2.png" Type="http://schemas.openxmlformats.org/officeDocument/2006/relationships/image"/><Relationship Id="rId6" Target="../media/image36.png" Type="http://schemas.openxmlformats.org/officeDocument/2006/relationships/image"/><Relationship Id="rId7" Target="../media/image48.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jpeg" Type="http://schemas.openxmlformats.org/officeDocument/2006/relationships/image"/><Relationship Id="rId6" Target="../media/image54.jpeg" Type="http://schemas.openxmlformats.org/officeDocument/2006/relationships/image"/><Relationship Id="rId7" Target="../media/image5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4.png" Type="http://schemas.openxmlformats.org/officeDocument/2006/relationships/image"/><Relationship Id="rId6" Target="../media/image57.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jpeg" Type="http://schemas.openxmlformats.org/officeDocument/2006/relationships/image"/><Relationship Id="rId4" Target="../media/image60.jpeg" Type="http://schemas.openxmlformats.org/officeDocument/2006/relationships/image"/><Relationship Id="rId5" Target="../media/image61.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62.jpe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jpeg" Type="http://schemas.openxmlformats.org/officeDocument/2006/relationships/image"/><Relationship Id="rId3" Target="../media/image2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https://juliasilveira.kw.com/" TargetMode="External" Type="http://schemas.openxmlformats.org/officeDocument/2006/relationships/hyperlink"/><Relationship Id="rId11" Target="../media/image74.png" Type="http://schemas.openxmlformats.org/officeDocument/2006/relationships/image"/><Relationship Id="rId12" Target="../media/image75.png" Type="http://schemas.openxmlformats.org/officeDocument/2006/relationships/image"/><Relationship Id="rId13" Target="../media/image76.jpeg" Type="http://schemas.openxmlformats.org/officeDocument/2006/relationships/image"/><Relationship Id="rId14" Target="../media/image77.png" Type="http://schemas.openxmlformats.org/officeDocument/2006/relationships/image"/><Relationship Id="rId15" Target="../media/image78.png" Type="http://schemas.openxmlformats.org/officeDocument/2006/relationships/image"/><Relationship Id="rId2" Target="../media/image50.png" Type="http://schemas.openxmlformats.org/officeDocument/2006/relationships/image"/><Relationship Id="rId3" Target="../media/image67.jpeg" Type="http://schemas.openxmlformats.org/officeDocument/2006/relationships/image"/><Relationship Id="rId4" Target="../media/image68.jpeg" Type="http://schemas.openxmlformats.org/officeDocument/2006/relationships/image"/><Relationship Id="rId5" Target="../media/image69.png" Type="http://schemas.openxmlformats.org/officeDocument/2006/relationships/image"/><Relationship Id="rId6" Target="../media/image70.jpeg" Type="http://schemas.openxmlformats.org/officeDocument/2006/relationships/image"/><Relationship Id="rId7" Target="../media/image71.png" Type="http://schemas.openxmlformats.org/officeDocument/2006/relationships/image"/><Relationship Id="rId8" Target="../media/image72.jpeg" Type="http://schemas.openxmlformats.org/officeDocument/2006/relationships/image"/><Relationship Id="rId9" Target="../media/image7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4.png" Type="http://schemas.openxmlformats.org/officeDocument/2006/relationships/image"/><Relationship Id="rId6" Target="../media/image8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580" t="0" r="-2258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4709191"/>
            <a:chOff x="0" y="0"/>
            <a:chExt cx="2824711" cy="1592986"/>
          </a:xfrm>
        </p:grpSpPr>
        <p:sp>
          <p:nvSpPr>
            <p:cNvPr name="Freeform 4" id="4"/>
            <p:cNvSpPr/>
            <p:nvPr/>
          </p:nvSpPr>
          <p:spPr>
            <a:xfrm flipH="false" flipV="false" rot="0">
              <a:off x="0" y="0"/>
              <a:ext cx="2824711" cy="1592986"/>
            </a:xfrm>
            <a:custGeom>
              <a:avLst/>
              <a:gdLst/>
              <a:ahLst/>
              <a:cxnLst/>
              <a:rect r="r" b="b" t="t" l="l"/>
              <a:pathLst>
                <a:path h="1592986" w="2824711">
                  <a:moveTo>
                    <a:pt x="0" y="0"/>
                  </a:moveTo>
                  <a:lnTo>
                    <a:pt x="2824711" y="0"/>
                  </a:lnTo>
                  <a:lnTo>
                    <a:pt x="2824711" y="1592986"/>
                  </a:lnTo>
                  <a:lnTo>
                    <a:pt x="0" y="1592986"/>
                  </a:lnTo>
                  <a:close/>
                </a:path>
              </a:pathLst>
            </a:custGeom>
            <a:solidFill>
              <a:srgbClr val="FFFFFF">
                <a:alpha val="80000"/>
              </a:srgbClr>
            </a:solidFill>
          </p:spPr>
        </p:sp>
      </p:grpSp>
      <p:sp>
        <p:nvSpPr>
          <p:cNvPr name="Freeform 5" id="5"/>
          <p:cNvSpPr/>
          <p:nvPr/>
        </p:nvSpPr>
        <p:spPr>
          <a:xfrm flipH="false" flipV="false" rot="0">
            <a:off x="497284" y="5707316"/>
            <a:ext cx="7120543" cy="1202476"/>
          </a:xfrm>
          <a:custGeom>
            <a:avLst/>
            <a:gdLst/>
            <a:ahLst/>
            <a:cxnLst/>
            <a:rect r="r" b="b" t="t" l="l"/>
            <a:pathLst>
              <a:path h="1202476" w="7120543">
                <a:moveTo>
                  <a:pt x="0" y="0"/>
                </a:moveTo>
                <a:lnTo>
                  <a:pt x="7120543" y="0"/>
                </a:lnTo>
                <a:lnTo>
                  <a:pt x="7120543" y="1202476"/>
                </a:lnTo>
                <a:lnTo>
                  <a:pt x="0" y="1202476"/>
                </a:lnTo>
                <a:lnTo>
                  <a:pt x="0" y="0"/>
                </a:lnTo>
                <a:close/>
              </a:path>
            </a:pathLst>
          </a:custGeom>
          <a:blipFill>
            <a:blip r:embed="rId3"/>
            <a:stretch>
              <a:fillRect l="0" t="0" r="0" b="0"/>
            </a:stretch>
          </a:blipFill>
        </p:spPr>
      </p:sp>
      <p:sp>
        <p:nvSpPr>
          <p:cNvPr name="TextBox 6" id="6"/>
          <p:cNvSpPr txBox="true"/>
          <p:nvPr/>
        </p:nvSpPr>
        <p:spPr>
          <a:xfrm rot="0">
            <a:off x="871948" y="204860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grpSp>
        <p:nvGrpSpPr>
          <p:cNvPr name="Group 2" id="2"/>
          <p:cNvGrpSpPr/>
          <p:nvPr/>
        </p:nvGrpSpPr>
        <p:grpSpPr>
          <a:xfrm rot="0">
            <a:off x="0" y="0"/>
            <a:ext cx="6693656" cy="10287000"/>
            <a:chOff x="0" y="0"/>
            <a:chExt cx="8924874" cy="13716000"/>
          </a:xfrm>
        </p:grpSpPr>
        <p:pic>
          <p:nvPicPr>
            <p:cNvPr name="Picture 3" id="3"/>
            <p:cNvPicPr>
              <a:picLocks noChangeAspect="true"/>
            </p:cNvPicPr>
            <p:nvPr/>
          </p:nvPicPr>
          <p:blipFill>
            <a:blip r:embed="rId2"/>
            <a:srcRect l="9331" t="0" r="9331" b="0"/>
            <a:stretch>
              <a:fillRect/>
            </a:stretch>
          </p:blipFill>
          <p:spPr>
            <a:xfrm flipH="false" flipV="false">
              <a:off x="0" y="0"/>
              <a:ext cx="8924874" cy="13716000"/>
            </a:xfrm>
            <a:prstGeom prst="rect">
              <a:avLst/>
            </a:prstGeom>
          </p:spPr>
        </p:pic>
      </p:grpSp>
      <p:sp>
        <p:nvSpPr>
          <p:cNvPr name="Freeform 4" id="4"/>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5" id="5"/>
          <p:cNvGrpSpPr/>
          <p:nvPr/>
        </p:nvGrpSpPr>
        <p:grpSpPr>
          <a:xfrm rot="0">
            <a:off x="9678157" y="8657062"/>
            <a:ext cx="7581143" cy="1266379"/>
            <a:chOff x="0" y="0"/>
            <a:chExt cx="1996680" cy="333532"/>
          </a:xfrm>
        </p:grpSpPr>
        <p:sp>
          <p:nvSpPr>
            <p:cNvPr name="Freeform 6" id="6"/>
            <p:cNvSpPr/>
            <p:nvPr/>
          </p:nvSpPr>
          <p:spPr>
            <a:xfrm flipH="false" flipV="false" rot="0">
              <a:off x="0" y="0"/>
              <a:ext cx="1996680" cy="333532"/>
            </a:xfrm>
            <a:custGeom>
              <a:avLst/>
              <a:gdLst/>
              <a:ahLst/>
              <a:cxnLst/>
              <a:rect r="r" b="b" t="t" l="l"/>
              <a:pathLst>
                <a:path h="333532" w="1996680">
                  <a:moveTo>
                    <a:pt x="0" y="0"/>
                  </a:moveTo>
                  <a:lnTo>
                    <a:pt x="1996680" y="0"/>
                  </a:lnTo>
                  <a:lnTo>
                    <a:pt x="1996680" y="333532"/>
                  </a:lnTo>
                  <a:lnTo>
                    <a:pt x="0" y="333532"/>
                  </a:lnTo>
                  <a:close/>
                </a:path>
              </a:pathLst>
            </a:custGeom>
            <a:solidFill>
              <a:srgbClr val="FFFFFF"/>
            </a:solidFill>
          </p:spPr>
        </p:sp>
        <p:sp>
          <p:nvSpPr>
            <p:cNvPr name="TextBox 7" id="7"/>
            <p:cNvSpPr txBox="true"/>
            <p:nvPr/>
          </p:nvSpPr>
          <p:spPr>
            <a:xfrm>
              <a:off x="0" y="9525"/>
              <a:ext cx="1996680" cy="324007"/>
            </a:xfrm>
            <a:prstGeom prst="rect">
              <a:avLst/>
            </a:prstGeom>
          </p:spPr>
          <p:txBody>
            <a:bodyPr anchor="ctr" rtlCol="false" tIns="50800" lIns="50800" bIns="50800" rIns="50800"/>
            <a:lstStyle/>
            <a:p>
              <a:pPr algn="ctr">
                <a:lnSpc>
                  <a:spcPts val="1657"/>
                </a:lnSpc>
              </a:pPr>
            </a:p>
          </p:txBody>
        </p:sp>
      </p:grpSp>
      <p:sp>
        <p:nvSpPr>
          <p:cNvPr name="Freeform 8" id="8"/>
          <p:cNvSpPr/>
          <p:nvPr/>
        </p:nvSpPr>
        <p:spPr>
          <a:xfrm flipH="false" flipV="false" rot="0">
            <a:off x="9908457" y="8689014"/>
            <a:ext cx="7120543" cy="1202476"/>
          </a:xfrm>
          <a:custGeom>
            <a:avLst/>
            <a:gdLst/>
            <a:ahLst/>
            <a:cxnLst/>
            <a:rect r="r" b="b" t="t" l="l"/>
            <a:pathLst>
              <a:path h="1202476" w="7120543">
                <a:moveTo>
                  <a:pt x="0" y="0"/>
                </a:moveTo>
                <a:lnTo>
                  <a:pt x="7120543" y="0"/>
                </a:lnTo>
                <a:lnTo>
                  <a:pt x="7120543" y="1202475"/>
                </a:lnTo>
                <a:lnTo>
                  <a:pt x="0" y="1202475"/>
                </a:lnTo>
                <a:lnTo>
                  <a:pt x="0" y="0"/>
                </a:lnTo>
                <a:close/>
              </a:path>
            </a:pathLst>
          </a:custGeom>
          <a:blipFill>
            <a:blip r:embed="rId5"/>
            <a:stretch>
              <a:fillRect l="0" t="0" r="0" b="0"/>
            </a:stretch>
          </a:blipFill>
        </p:spPr>
      </p:sp>
      <p:sp>
        <p:nvSpPr>
          <p:cNvPr name="Freeform 9" id="9"/>
          <p:cNvSpPr/>
          <p:nvPr/>
        </p:nvSpPr>
        <p:spPr>
          <a:xfrm flipH="false" flipV="false" rot="0">
            <a:off x="5130910" y="1369994"/>
            <a:ext cx="4413576" cy="3860832"/>
          </a:xfrm>
          <a:custGeom>
            <a:avLst/>
            <a:gdLst/>
            <a:ahLst/>
            <a:cxnLst/>
            <a:rect r="r" b="b" t="t" l="l"/>
            <a:pathLst>
              <a:path h="3860832" w="4413576">
                <a:moveTo>
                  <a:pt x="0" y="0"/>
                </a:moveTo>
                <a:lnTo>
                  <a:pt x="4413576" y="0"/>
                </a:lnTo>
                <a:lnTo>
                  <a:pt x="4413576" y="3860832"/>
                </a:lnTo>
                <a:lnTo>
                  <a:pt x="0" y="3860832"/>
                </a:lnTo>
                <a:lnTo>
                  <a:pt x="0" y="0"/>
                </a:lnTo>
                <a:close/>
              </a:path>
            </a:pathLst>
          </a:custGeom>
          <a:blipFill>
            <a:blip r:embed="rId6"/>
            <a:stretch>
              <a:fillRect l="0" t="0" r="0" b="0"/>
            </a:stretch>
          </a:blipFill>
        </p:spPr>
      </p:sp>
      <p:sp>
        <p:nvSpPr>
          <p:cNvPr name="TextBox 10" id="10"/>
          <p:cNvSpPr txBox="true"/>
          <p:nvPr/>
        </p:nvSpPr>
        <p:spPr>
          <a:xfrm rot="0">
            <a:off x="10473656" y="1274744"/>
            <a:ext cx="5129527" cy="821055"/>
          </a:xfrm>
          <a:prstGeom prst="rect">
            <a:avLst/>
          </a:prstGeom>
        </p:spPr>
        <p:txBody>
          <a:bodyPr anchor="t" rtlCol="false" tIns="0" lIns="0" bIns="0" rIns="0">
            <a:spAutoFit/>
          </a:bodyPr>
          <a:lstStyle/>
          <a:p>
            <a:pPr algn="r">
              <a:lnSpc>
                <a:spcPts val="6719"/>
              </a:lnSpc>
            </a:pPr>
            <a:r>
              <a:rPr lang="en-US" sz="4800">
                <a:solidFill>
                  <a:srgbClr val="D3AB49"/>
                </a:solidFill>
                <a:latin typeface="Intro Rust"/>
                <a:ea typeface="Intro Rust"/>
                <a:cs typeface="Intro Rust"/>
                <a:sym typeface="Intro Rust"/>
              </a:rPr>
              <a:t>LIVE AUCTION</a:t>
            </a:r>
          </a:p>
        </p:txBody>
      </p:sp>
      <p:sp>
        <p:nvSpPr>
          <p:cNvPr name="TextBox 11" id="11"/>
          <p:cNvSpPr txBox="true"/>
          <p:nvPr/>
        </p:nvSpPr>
        <p:spPr>
          <a:xfrm rot="0">
            <a:off x="10030261" y="2726738"/>
            <a:ext cx="5572921" cy="2076451"/>
          </a:xfrm>
          <a:prstGeom prst="rect">
            <a:avLst/>
          </a:prstGeom>
        </p:spPr>
        <p:txBody>
          <a:bodyPr anchor="t" rtlCol="false" tIns="0" lIns="0" bIns="0" rIns="0">
            <a:spAutoFit/>
          </a:bodyPr>
          <a:lstStyle/>
          <a:p>
            <a:pPr algn="r">
              <a:lnSpc>
                <a:spcPts val="4199"/>
              </a:lnSpc>
            </a:pPr>
            <a:r>
              <a:rPr lang="en-US" sz="2999" spc="29">
                <a:solidFill>
                  <a:srgbClr val="FFFFFF"/>
                </a:solidFill>
                <a:latin typeface="Glacial Indifference"/>
                <a:ea typeface="Glacial Indifference"/>
                <a:cs typeface="Glacial Indifference"/>
                <a:sym typeface="Glacial Indifference"/>
              </a:rPr>
              <a:t>FEEL LIKE AUDREY HEPBURN FOR THE DAY WITH A MAKEOVER AND BREAKFAST AT TIFFANY FOR YOU</a:t>
            </a:r>
          </a:p>
          <a:p>
            <a:pPr algn="r">
              <a:lnSpc>
                <a:spcPts val="4199"/>
              </a:lnSpc>
            </a:pPr>
            <a:r>
              <a:rPr lang="en-US" sz="2999" spc="29">
                <a:solidFill>
                  <a:srgbClr val="FFFFFF"/>
                </a:solidFill>
                <a:latin typeface="Glacial Indifference"/>
                <a:ea typeface="Glacial Indifference"/>
                <a:cs typeface="Glacial Indifference"/>
                <a:sym typeface="Glacial Indifference"/>
              </a:rPr>
              <a:t>AND 9 OF YOUR FRIENDS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sp>
        <p:nvSpPr>
          <p:cNvPr name="Freeform 2" id="2"/>
          <p:cNvSpPr/>
          <p:nvPr/>
        </p:nvSpPr>
        <p:spPr>
          <a:xfrm flipH="false" flipV="false" rot="0">
            <a:off x="7548428" y="698454"/>
            <a:ext cx="3191144" cy="1804383"/>
          </a:xfrm>
          <a:custGeom>
            <a:avLst/>
            <a:gdLst/>
            <a:ahLst/>
            <a:cxnLst/>
            <a:rect r="r" b="b" t="t" l="l"/>
            <a:pathLst>
              <a:path h="1804383" w="3191144">
                <a:moveTo>
                  <a:pt x="0" y="0"/>
                </a:moveTo>
                <a:lnTo>
                  <a:pt x="3191144" y="0"/>
                </a:lnTo>
                <a:lnTo>
                  <a:pt x="3191144" y="1804383"/>
                </a:lnTo>
                <a:lnTo>
                  <a:pt x="0" y="1804383"/>
                </a:lnTo>
                <a:lnTo>
                  <a:pt x="0" y="0"/>
                </a:lnTo>
                <a:close/>
              </a:path>
            </a:pathLst>
          </a:custGeom>
          <a:blipFill>
            <a:blip r:embed="rId2"/>
            <a:stretch>
              <a:fillRect l="0" t="0" r="0" b="0"/>
            </a:stretch>
          </a:blipFill>
        </p:spPr>
      </p:sp>
      <p:sp>
        <p:nvSpPr>
          <p:cNvPr name="TextBox 3" id="3"/>
          <p:cNvSpPr txBox="true"/>
          <p:nvPr/>
        </p:nvSpPr>
        <p:spPr>
          <a:xfrm rot="0">
            <a:off x="0" y="2988612"/>
            <a:ext cx="18288000" cy="1271024"/>
          </a:xfrm>
          <a:prstGeom prst="rect">
            <a:avLst/>
          </a:prstGeom>
        </p:spPr>
        <p:txBody>
          <a:bodyPr anchor="t" rtlCol="false" tIns="0" lIns="0" bIns="0" rIns="0">
            <a:spAutoFit/>
          </a:bodyPr>
          <a:lstStyle/>
          <a:p>
            <a:pPr algn="ctr">
              <a:lnSpc>
                <a:spcPts val="10371"/>
              </a:lnSpc>
            </a:pPr>
            <a:r>
              <a:rPr lang="en-US" sz="7408">
                <a:solidFill>
                  <a:srgbClr val="FFFFFF"/>
                </a:solidFill>
                <a:latin typeface="Intro Rust"/>
                <a:ea typeface="Intro Rust"/>
                <a:cs typeface="Intro Rust"/>
                <a:sym typeface="Intro Rust"/>
              </a:rPr>
              <a:t>OUR MISSION</a:t>
            </a:r>
          </a:p>
        </p:txBody>
      </p:sp>
      <p:sp>
        <p:nvSpPr>
          <p:cNvPr name="TextBox 4" id="4"/>
          <p:cNvSpPr txBox="true"/>
          <p:nvPr/>
        </p:nvSpPr>
        <p:spPr>
          <a:xfrm rot="0">
            <a:off x="1028700" y="4754936"/>
            <a:ext cx="16230600" cy="4417695"/>
          </a:xfrm>
          <a:prstGeom prst="rect">
            <a:avLst/>
          </a:prstGeom>
        </p:spPr>
        <p:txBody>
          <a:bodyPr anchor="t" rtlCol="false" tIns="0" lIns="0" bIns="0" rIns="0">
            <a:spAutoFit/>
          </a:bodyPr>
          <a:lstStyle/>
          <a:p>
            <a:pPr algn="ctr">
              <a:lnSpc>
                <a:spcPts val="5040"/>
              </a:lnSpc>
            </a:pPr>
            <a:r>
              <a:rPr lang="en-US" sz="3000">
                <a:solidFill>
                  <a:srgbClr val="FFFFFF"/>
                </a:solidFill>
                <a:latin typeface="Canva Sans"/>
                <a:ea typeface="Canva Sans"/>
                <a:cs typeface="Canva Sans"/>
                <a:sym typeface="Canva Sans"/>
              </a:rPr>
              <a:t>Foundation’s mission is to provide individuals seeking recovery from substance abuse disorders with a safe, structured, and supportive home-like environment that fosters recovery, personal growth, and civic responsibility. Foundation’s goal is to help each and every client reclaim their dignity and acquire the knowledge, skills, support, and resources they will need to maintain a drug free, purposeful, and productive life.</a:t>
            </a:r>
          </a:p>
          <a:p>
            <a:pPr algn="ctr">
              <a:lnSpc>
                <a:spcPts val="5040"/>
              </a:lnSpc>
            </a:pPr>
            <a:r>
              <a:rPr lang="en-US" sz="3000">
                <a:solidFill>
                  <a:srgbClr val="FFFFFF"/>
                </a:solidFill>
                <a:latin typeface="Canva Sans"/>
                <a:ea typeface="Canva Sans"/>
                <a:cs typeface="Canva Sans"/>
                <a:sym typeface="Canva Sans"/>
              </a:rPr>
              <a:t>As a community-based non-profit, Foundations' commitment is to extend a helping hand to every qualified applicant who sincerely desires recovery.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4099591"/>
            <a:chOff x="0" y="0"/>
            <a:chExt cx="2824711" cy="1386775"/>
          </a:xfrm>
        </p:grpSpPr>
        <p:sp>
          <p:nvSpPr>
            <p:cNvPr name="Freeform 4" id="4"/>
            <p:cNvSpPr/>
            <p:nvPr/>
          </p:nvSpPr>
          <p:spPr>
            <a:xfrm flipH="false" flipV="false" rot="0">
              <a:off x="0" y="0"/>
              <a:ext cx="2824711" cy="1386775"/>
            </a:xfrm>
            <a:custGeom>
              <a:avLst/>
              <a:gdLst/>
              <a:ahLst/>
              <a:cxnLst/>
              <a:rect r="r" b="b" t="t" l="l"/>
              <a:pathLst>
                <a:path h="1386775" w="2824711">
                  <a:moveTo>
                    <a:pt x="0" y="0"/>
                  </a:moveTo>
                  <a:lnTo>
                    <a:pt x="2824711" y="0"/>
                  </a:lnTo>
                  <a:lnTo>
                    <a:pt x="2824711" y="1386775"/>
                  </a:lnTo>
                  <a:lnTo>
                    <a:pt x="0" y="1386775"/>
                  </a:lnTo>
                  <a:close/>
                </a:path>
              </a:pathLst>
            </a:custGeom>
            <a:solidFill>
              <a:srgbClr val="FFFFFF">
                <a:alpha val="80000"/>
              </a:srgbClr>
            </a:solidFill>
          </p:spPr>
        </p:sp>
      </p:grpSp>
      <p:sp>
        <p:nvSpPr>
          <p:cNvPr name="TextBox 5" id="5"/>
          <p:cNvSpPr txBox="true"/>
          <p:nvPr/>
        </p:nvSpPr>
        <p:spPr>
          <a:xfrm rot="0">
            <a:off x="1028700" y="2062095"/>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
        <p:nvSpPr>
          <p:cNvPr name="Freeform 6" id="6"/>
          <p:cNvSpPr/>
          <p:nvPr/>
        </p:nvSpPr>
        <p:spPr>
          <a:xfrm flipH="false" flipV="false" rot="0">
            <a:off x="912408" y="4556614"/>
            <a:ext cx="6371216" cy="2873397"/>
          </a:xfrm>
          <a:custGeom>
            <a:avLst/>
            <a:gdLst/>
            <a:ahLst/>
            <a:cxnLst/>
            <a:rect r="r" b="b" t="t" l="l"/>
            <a:pathLst>
              <a:path h="2873397" w="6371216">
                <a:moveTo>
                  <a:pt x="0" y="0"/>
                </a:moveTo>
                <a:lnTo>
                  <a:pt x="6371215" y="0"/>
                </a:lnTo>
                <a:lnTo>
                  <a:pt x="6371215" y="2873397"/>
                </a:lnTo>
                <a:lnTo>
                  <a:pt x="0" y="2873397"/>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1028700" y="1028700"/>
            <a:ext cx="1170986" cy="1408394"/>
          </a:xfrm>
          <a:custGeom>
            <a:avLst/>
            <a:gdLst/>
            <a:ahLst/>
            <a:cxnLst/>
            <a:rect r="r" b="b" t="t" l="l"/>
            <a:pathLst>
              <a:path h="1408394" w="1170986">
                <a:moveTo>
                  <a:pt x="1170986" y="1408394"/>
                </a:moveTo>
                <a:lnTo>
                  <a:pt x="0" y="1408394"/>
                </a:lnTo>
                <a:lnTo>
                  <a:pt x="0" y="0"/>
                </a:lnTo>
                <a:lnTo>
                  <a:pt x="1170986" y="0"/>
                </a:lnTo>
                <a:lnTo>
                  <a:pt x="1170986"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4" id="4"/>
          <p:cNvGrpSpPr/>
          <p:nvPr/>
        </p:nvGrpSpPr>
        <p:grpSpPr>
          <a:xfrm rot="0">
            <a:off x="1028700" y="3321741"/>
            <a:ext cx="8649425" cy="3920680"/>
            <a:chOff x="0" y="0"/>
            <a:chExt cx="1895187" cy="859066"/>
          </a:xfrm>
        </p:grpSpPr>
        <p:sp>
          <p:nvSpPr>
            <p:cNvPr name="Freeform 5" id="5"/>
            <p:cNvSpPr/>
            <p:nvPr/>
          </p:nvSpPr>
          <p:spPr>
            <a:xfrm flipH="false" flipV="false" rot="0">
              <a:off x="0" y="0"/>
              <a:ext cx="1895187" cy="859065"/>
            </a:xfrm>
            <a:custGeom>
              <a:avLst/>
              <a:gdLst/>
              <a:ahLst/>
              <a:cxnLst/>
              <a:rect r="r" b="b" t="t" l="l"/>
              <a:pathLst>
                <a:path h="859065" w="1895187">
                  <a:moveTo>
                    <a:pt x="0" y="0"/>
                  </a:moveTo>
                  <a:lnTo>
                    <a:pt x="1895187" y="0"/>
                  </a:lnTo>
                  <a:lnTo>
                    <a:pt x="1895187" y="859065"/>
                  </a:lnTo>
                  <a:lnTo>
                    <a:pt x="0" y="859065"/>
                  </a:lnTo>
                  <a:close/>
                </a:path>
              </a:pathLst>
            </a:custGeom>
            <a:solidFill>
              <a:srgbClr val="FFFFFF">
                <a:alpha val="89804"/>
              </a:srgbClr>
            </a:solidFill>
          </p:spPr>
        </p:sp>
      </p:grpSp>
      <p:sp>
        <p:nvSpPr>
          <p:cNvPr name="Freeform 6" id="6"/>
          <p:cNvSpPr/>
          <p:nvPr/>
        </p:nvSpPr>
        <p:spPr>
          <a:xfrm flipH="false" flipV="false" rot="0">
            <a:off x="2629006" y="3817347"/>
            <a:ext cx="5448812" cy="2929469"/>
          </a:xfrm>
          <a:custGeom>
            <a:avLst/>
            <a:gdLst/>
            <a:ahLst/>
            <a:cxnLst/>
            <a:rect r="r" b="b" t="t" l="l"/>
            <a:pathLst>
              <a:path h="2929469" w="5448812">
                <a:moveTo>
                  <a:pt x="0" y="0"/>
                </a:moveTo>
                <a:lnTo>
                  <a:pt x="5448812" y="0"/>
                </a:lnTo>
                <a:lnTo>
                  <a:pt x="5448812" y="2929469"/>
                </a:lnTo>
                <a:lnTo>
                  <a:pt x="0" y="2929469"/>
                </a:lnTo>
                <a:lnTo>
                  <a:pt x="0" y="0"/>
                </a:lnTo>
                <a:close/>
              </a:path>
            </a:pathLst>
          </a:custGeom>
          <a:blipFill>
            <a:blip r:embed="rId5"/>
            <a:stretch>
              <a:fillRect l="0" t="0" r="0" b="0"/>
            </a:stretch>
          </a:blipFill>
        </p:spPr>
      </p:sp>
      <p:sp>
        <p:nvSpPr>
          <p:cNvPr name="TextBox 7" id="7"/>
          <p:cNvSpPr txBox="true"/>
          <p:nvPr/>
        </p:nvSpPr>
        <p:spPr>
          <a:xfrm rot="0">
            <a:off x="17287875" y="9536764"/>
            <a:ext cx="485732" cy="306705"/>
          </a:xfrm>
          <a:prstGeom prst="rect">
            <a:avLst/>
          </a:prstGeom>
        </p:spPr>
        <p:txBody>
          <a:bodyPr anchor="t" rtlCol="false" tIns="0" lIns="0" bIns="0" rIns="0">
            <a:spAutoFit/>
          </a:bodyPr>
          <a:lstStyle/>
          <a:p>
            <a:pPr algn="r">
              <a:lnSpc>
                <a:spcPts val="2519"/>
              </a:lnSpc>
            </a:pPr>
            <a:r>
              <a:rPr lang="en-US" sz="1799">
                <a:solidFill>
                  <a:srgbClr val="D3AB49"/>
                </a:solidFill>
                <a:latin typeface="Intro Rust"/>
                <a:ea typeface="Intro Rust"/>
                <a:cs typeface="Intro Rust"/>
                <a:sym typeface="Intro Rust"/>
              </a:rPr>
              <a:t>07.</a:t>
            </a:r>
          </a:p>
        </p:txBody>
      </p:sp>
      <p:sp>
        <p:nvSpPr>
          <p:cNvPr name="TextBox 8" id="8"/>
          <p:cNvSpPr txBox="true"/>
          <p:nvPr/>
        </p:nvSpPr>
        <p:spPr>
          <a:xfrm rot="0">
            <a:off x="2862123" y="1274744"/>
            <a:ext cx="7387902" cy="821055"/>
          </a:xfrm>
          <a:prstGeom prst="rect">
            <a:avLst/>
          </a:prstGeom>
        </p:spPr>
        <p:txBody>
          <a:bodyPr anchor="t" rtlCol="false" tIns="0" lIns="0" bIns="0" rIns="0">
            <a:spAutoFit/>
          </a:bodyPr>
          <a:lstStyle/>
          <a:p>
            <a:pPr algn="l">
              <a:lnSpc>
                <a:spcPts val="6719"/>
              </a:lnSpc>
            </a:pPr>
            <a:r>
              <a:rPr lang="en-US" sz="4800">
                <a:solidFill>
                  <a:srgbClr val="D3AB49"/>
                </a:solidFill>
                <a:latin typeface="Intro Rust"/>
                <a:ea typeface="Intro Rust"/>
                <a:cs typeface="Intro Rust"/>
                <a:sym typeface="Intro Rust"/>
              </a:rPr>
              <a:t>FULL HOUSE SPONSOR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4709191"/>
            <a:chOff x="0" y="0"/>
            <a:chExt cx="2824711" cy="1592986"/>
          </a:xfrm>
        </p:grpSpPr>
        <p:sp>
          <p:nvSpPr>
            <p:cNvPr name="Freeform 4" id="4"/>
            <p:cNvSpPr/>
            <p:nvPr/>
          </p:nvSpPr>
          <p:spPr>
            <a:xfrm flipH="false" flipV="false" rot="0">
              <a:off x="0" y="0"/>
              <a:ext cx="2824711" cy="1592986"/>
            </a:xfrm>
            <a:custGeom>
              <a:avLst/>
              <a:gdLst/>
              <a:ahLst/>
              <a:cxnLst/>
              <a:rect r="r" b="b" t="t" l="l"/>
              <a:pathLst>
                <a:path h="1592986" w="2824711">
                  <a:moveTo>
                    <a:pt x="0" y="0"/>
                  </a:moveTo>
                  <a:lnTo>
                    <a:pt x="2824711" y="0"/>
                  </a:lnTo>
                  <a:lnTo>
                    <a:pt x="2824711" y="1592986"/>
                  </a:lnTo>
                  <a:lnTo>
                    <a:pt x="0" y="1592986"/>
                  </a:lnTo>
                  <a:close/>
                </a:path>
              </a:pathLst>
            </a:custGeom>
            <a:solidFill>
              <a:srgbClr val="FFFFFF">
                <a:alpha val="80000"/>
              </a:srgbClr>
            </a:solidFill>
          </p:spPr>
        </p:sp>
      </p:grpSp>
      <p:sp>
        <p:nvSpPr>
          <p:cNvPr name="Freeform 5" id="5"/>
          <p:cNvSpPr/>
          <p:nvPr/>
        </p:nvSpPr>
        <p:spPr>
          <a:xfrm flipH="false" flipV="false" rot="0">
            <a:off x="701628" y="5402454"/>
            <a:ext cx="6711854" cy="1812201"/>
          </a:xfrm>
          <a:custGeom>
            <a:avLst/>
            <a:gdLst/>
            <a:ahLst/>
            <a:cxnLst/>
            <a:rect r="r" b="b" t="t" l="l"/>
            <a:pathLst>
              <a:path h="1812201" w="6711854">
                <a:moveTo>
                  <a:pt x="0" y="0"/>
                </a:moveTo>
                <a:lnTo>
                  <a:pt x="6711855" y="0"/>
                </a:lnTo>
                <a:lnTo>
                  <a:pt x="6711855" y="1812201"/>
                </a:lnTo>
                <a:lnTo>
                  <a:pt x="0" y="1812201"/>
                </a:lnTo>
                <a:lnTo>
                  <a:pt x="0" y="0"/>
                </a:lnTo>
                <a:close/>
              </a:path>
            </a:pathLst>
          </a:custGeom>
          <a:blipFill>
            <a:blip r:embed="rId3"/>
            <a:stretch>
              <a:fillRect l="0" t="0" r="0" b="0"/>
            </a:stretch>
          </a:blipFill>
        </p:spPr>
      </p:sp>
      <p:sp>
        <p:nvSpPr>
          <p:cNvPr name="TextBox 6" id="6"/>
          <p:cNvSpPr txBox="true"/>
          <p:nvPr/>
        </p:nvSpPr>
        <p:spPr>
          <a:xfrm rot="0">
            <a:off x="871948" y="204860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grpSp>
        <p:nvGrpSpPr>
          <p:cNvPr name="Group 2" id="2"/>
          <p:cNvGrpSpPr/>
          <p:nvPr/>
        </p:nvGrpSpPr>
        <p:grpSpPr>
          <a:xfrm rot="0">
            <a:off x="9911280" y="-1223026"/>
            <a:ext cx="12733052" cy="127330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C1E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400478" y="-1072971"/>
            <a:ext cx="12733052" cy="127330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41A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759588" y="-713836"/>
            <a:ext cx="12014831" cy="12014783"/>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78980" t="-8082" r="0" b="-11388"/>
              </a:stretch>
            </a:blipFill>
          </p:spPr>
        </p:sp>
      </p:grpSp>
      <p:sp>
        <p:nvSpPr>
          <p:cNvPr name="TextBox 10" id="10"/>
          <p:cNvSpPr txBox="true"/>
          <p:nvPr/>
        </p:nvSpPr>
        <p:spPr>
          <a:xfrm rot="0">
            <a:off x="1038225" y="707661"/>
            <a:ext cx="10924275" cy="1087648"/>
          </a:xfrm>
          <a:prstGeom prst="rect">
            <a:avLst/>
          </a:prstGeom>
        </p:spPr>
        <p:txBody>
          <a:bodyPr anchor="t" rtlCol="false" tIns="0" lIns="0" bIns="0" rIns="0">
            <a:spAutoFit/>
          </a:bodyPr>
          <a:lstStyle/>
          <a:p>
            <a:pPr algn="l">
              <a:lnSpc>
                <a:spcPts val="8825"/>
              </a:lnSpc>
              <a:spcBef>
                <a:spcPct val="0"/>
              </a:spcBef>
            </a:pPr>
            <a:r>
              <a:rPr lang="en-US" sz="6304">
                <a:solidFill>
                  <a:srgbClr val="FFFFFF"/>
                </a:solidFill>
                <a:latin typeface="Intro Rust"/>
                <a:ea typeface="Intro Rust"/>
                <a:cs typeface="Intro Rust"/>
                <a:sym typeface="Intro Rust"/>
              </a:rPr>
              <a:t>Client Testimonial</a:t>
            </a:r>
          </a:p>
        </p:txBody>
      </p:sp>
      <p:sp>
        <p:nvSpPr>
          <p:cNvPr name="TextBox 11" id="11"/>
          <p:cNvSpPr txBox="true"/>
          <p:nvPr/>
        </p:nvSpPr>
        <p:spPr>
          <a:xfrm rot="0">
            <a:off x="1028700" y="3540736"/>
            <a:ext cx="7974477" cy="3196004"/>
          </a:xfrm>
          <a:prstGeom prst="rect">
            <a:avLst/>
          </a:prstGeom>
        </p:spPr>
        <p:txBody>
          <a:bodyPr anchor="t" rtlCol="false" tIns="0" lIns="0" bIns="0" rIns="0">
            <a:spAutoFit/>
          </a:bodyPr>
          <a:lstStyle/>
          <a:p>
            <a:pPr algn="l">
              <a:lnSpc>
                <a:spcPts val="5039"/>
              </a:lnSpc>
            </a:pPr>
            <a:r>
              <a:rPr lang="en-US" sz="4199">
                <a:solidFill>
                  <a:srgbClr val="FFFFFF"/>
                </a:solidFill>
                <a:latin typeface="Public Sans"/>
                <a:ea typeface="Public Sans"/>
                <a:cs typeface="Public Sans"/>
                <a:sym typeface="Public Sans"/>
              </a:rPr>
              <a:t>Foundations to Freedom saved my life. I wish I had found this place years ago. The staff is amazing; it’s not like any other place I have been.</a:t>
            </a:r>
            <a:r>
              <a:rPr lang="en-US" sz="4199" i="true">
                <a:solidFill>
                  <a:srgbClr val="FFFFFF"/>
                </a:solidFill>
                <a:latin typeface="Public Sans Italics"/>
                <a:ea typeface="Public Sans Italics"/>
                <a:cs typeface="Public Sans Italics"/>
                <a:sym typeface="Public Sans Italics"/>
              </a:rPr>
              <a:t>—Ashley</a:t>
            </a:r>
          </a:p>
        </p:txBody>
      </p:sp>
      <p:sp>
        <p:nvSpPr>
          <p:cNvPr name="Freeform 12" id="12"/>
          <p:cNvSpPr/>
          <p:nvPr/>
        </p:nvSpPr>
        <p:spPr>
          <a:xfrm flipH="false" flipV="false" rot="0">
            <a:off x="1028700" y="8754468"/>
            <a:ext cx="4117027" cy="1007664"/>
          </a:xfrm>
          <a:custGeom>
            <a:avLst/>
            <a:gdLst/>
            <a:ahLst/>
            <a:cxnLst/>
            <a:rect r="r" b="b" t="t" l="l"/>
            <a:pathLst>
              <a:path h="1007664" w="4117027">
                <a:moveTo>
                  <a:pt x="0" y="0"/>
                </a:moveTo>
                <a:lnTo>
                  <a:pt x="4117027" y="0"/>
                </a:lnTo>
                <a:lnTo>
                  <a:pt x="4117027" y="1007664"/>
                </a:lnTo>
                <a:lnTo>
                  <a:pt x="0" y="1007664"/>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6597823" cy="5304341"/>
            <a:chOff x="0" y="0"/>
            <a:chExt cx="2231856" cy="1794308"/>
          </a:xfrm>
        </p:grpSpPr>
        <p:sp>
          <p:nvSpPr>
            <p:cNvPr name="Freeform 4" id="4"/>
            <p:cNvSpPr/>
            <p:nvPr/>
          </p:nvSpPr>
          <p:spPr>
            <a:xfrm flipH="false" flipV="false" rot="0">
              <a:off x="0" y="0"/>
              <a:ext cx="2231856" cy="1794308"/>
            </a:xfrm>
            <a:custGeom>
              <a:avLst/>
              <a:gdLst/>
              <a:ahLst/>
              <a:cxnLst/>
              <a:rect r="r" b="b" t="t" l="l"/>
              <a:pathLst>
                <a:path h="1794308" w="2231856">
                  <a:moveTo>
                    <a:pt x="0" y="0"/>
                  </a:moveTo>
                  <a:lnTo>
                    <a:pt x="2231856" y="0"/>
                  </a:lnTo>
                  <a:lnTo>
                    <a:pt x="2231856" y="1794308"/>
                  </a:lnTo>
                  <a:lnTo>
                    <a:pt x="0" y="1794308"/>
                  </a:lnTo>
                  <a:close/>
                </a:path>
              </a:pathLst>
            </a:custGeom>
            <a:solidFill>
              <a:srgbClr val="FFFFFF">
                <a:alpha val="69804"/>
              </a:srgbClr>
            </a:solidFill>
          </p:spPr>
        </p:sp>
      </p:grpSp>
      <p:sp>
        <p:nvSpPr>
          <p:cNvPr name="Freeform 5" id="5"/>
          <p:cNvSpPr/>
          <p:nvPr/>
        </p:nvSpPr>
        <p:spPr>
          <a:xfrm flipH="false" flipV="false" rot="0">
            <a:off x="566376" y="5827010"/>
            <a:ext cx="5465071" cy="1558238"/>
          </a:xfrm>
          <a:custGeom>
            <a:avLst/>
            <a:gdLst/>
            <a:ahLst/>
            <a:cxnLst/>
            <a:rect r="r" b="b" t="t" l="l"/>
            <a:pathLst>
              <a:path h="1558238" w="5465071">
                <a:moveTo>
                  <a:pt x="0" y="0"/>
                </a:moveTo>
                <a:lnTo>
                  <a:pt x="5465071" y="0"/>
                </a:lnTo>
                <a:lnTo>
                  <a:pt x="5465071" y="1558238"/>
                </a:lnTo>
                <a:lnTo>
                  <a:pt x="0" y="1558238"/>
                </a:lnTo>
                <a:lnTo>
                  <a:pt x="0" y="0"/>
                </a:lnTo>
                <a:close/>
              </a:path>
            </a:pathLst>
          </a:custGeom>
          <a:blipFill>
            <a:blip r:embed="rId3"/>
            <a:stretch>
              <a:fillRect l="0" t="0" r="0" b="0"/>
            </a:stretch>
          </a:blipFill>
        </p:spPr>
      </p:sp>
      <p:sp>
        <p:nvSpPr>
          <p:cNvPr name="TextBox 6" id="6"/>
          <p:cNvSpPr txBox="true"/>
          <p:nvPr/>
        </p:nvSpPr>
        <p:spPr>
          <a:xfrm rot="0">
            <a:off x="683133" y="204860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1028700" y="1028700"/>
            <a:ext cx="1170986" cy="1408394"/>
          </a:xfrm>
          <a:custGeom>
            <a:avLst/>
            <a:gdLst/>
            <a:ahLst/>
            <a:cxnLst/>
            <a:rect r="r" b="b" t="t" l="l"/>
            <a:pathLst>
              <a:path h="1408394" w="1170986">
                <a:moveTo>
                  <a:pt x="1170986" y="1408394"/>
                </a:moveTo>
                <a:lnTo>
                  <a:pt x="0" y="1408394"/>
                </a:lnTo>
                <a:lnTo>
                  <a:pt x="0" y="0"/>
                </a:lnTo>
                <a:lnTo>
                  <a:pt x="1170986" y="0"/>
                </a:lnTo>
                <a:lnTo>
                  <a:pt x="1170986"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4" id="4"/>
          <p:cNvGrpSpPr/>
          <p:nvPr/>
        </p:nvGrpSpPr>
        <p:grpSpPr>
          <a:xfrm rot="0">
            <a:off x="1106025" y="3321741"/>
            <a:ext cx="8635098" cy="3914186"/>
            <a:chOff x="0" y="0"/>
            <a:chExt cx="1895187" cy="859066"/>
          </a:xfrm>
        </p:grpSpPr>
        <p:sp>
          <p:nvSpPr>
            <p:cNvPr name="Freeform 5" id="5"/>
            <p:cNvSpPr/>
            <p:nvPr/>
          </p:nvSpPr>
          <p:spPr>
            <a:xfrm flipH="false" flipV="false" rot="0">
              <a:off x="0" y="0"/>
              <a:ext cx="1895187" cy="859065"/>
            </a:xfrm>
            <a:custGeom>
              <a:avLst/>
              <a:gdLst/>
              <a:ahLst/>
              <a:cxnLst/>
              <a:rect r="r" b="b" t="t" l="l"/>
              <a:pathLst>
                <a:path h="859065" w="1895187">
                  <a:moveTo>
                    <a:pt x="0" y="0"/>
                  </a:moveTo>
                  <a:lnTo>
                    <a:pt x="1895187" y="0"/>
                  </a:lnTo>
                  <a:lnTo>
                    <a:pt x="1895187" y="859065"/>
                  </a:lnTo>
                  <a:lnTo>
                    <a:pt x="0" y="859065"/>
                  </a:lnTo>
                  <a:close/>
                </a:path>
              </a:pathLst>
            </a:custGeom>
            <a:solidFill>
              <a:srgbClr val="FFFFFF">
                <a:alpha val="89804"/>
              </a:srgbClr>
            </a:solidFill>
          </p:spPr>
        </p:sp>
      </p:grpSp>
      <p:sp>
        <p:nvSpPr>
          <p:cNvPr name="TextBox 6" id="6"/>
          <p:cNvSpPr txBox="true"/>
          <p:nvPr/>
        </p:nvSpPr>
        <p:spPr>
          <a:xfrm rot="0">
            <a:off x="17287875" y="9536764"/>
            <a:ext cx="485732" cy="306705"/>
          </a:xfrm>
          <a:prstGeom prst="rect">
            <a:avLst/>
          </a:prstGeom>
        </p:spPr>
        <p:txBody>
          <a:bodyPr anchor="t" rtlCol="false" tIns="0" lIns="0" bIns="0" rIns="0">
            <a:spAutoFit/>
          </a:bodyPr>
          <a:lstStyle/>
          <a:p>
            <a:pPr algn="r">
              <a:lnSpc>
                <a:spcPts val="2519"/>
              </a:lnSpc>
            </a:pPr>
            <a:r>
              <a:rPr lang="en-US" sz="1799">
                <a:solidFill>
                  <a:srgbClr val="D3AB49"/>
                </a:solidFill>
                <a:latin typeface="Intro Rust"/>
                <a:ea typeface="Intro Rust"/>
                <a:cs typeface="Intro Rust"/>
                <a:sym typeface="Intro Rust"/>
              </a:rPr>
              <a:t>07.</a:t>
            </a:r>
          </a:p>
        </p:txBody>
      </p:sp>
      <p:sp>
        <p:nvSpPr>
          <p:cNvPr name="TextBox 7" id="7"/>
          <p:cNvSpPr txBox="true"/>
          <p:nvPr/>
        </p:nvSpPr>
        <p:spPr>
          <a:xfrm rot="0">
            <a:off x="2862123" y="1274744"/>
            <a:ext cx="7387902" cy="821055"/>
          </a:xfrm>
          <a:prstGeom prst="rect">
            <a:avLst/>
          </a:prstGeom>
        </p:spPr>
        <p:txBody>
          <a:bodyPr anchor="t" rtlCol="false" tIns="0" lIns="0" bIns="0" rIns="0">
            <a:spAutoFit/>
          </a:bodyPr>
          <a:lstStyle/>
          <a:p>
            <a:pPr algn="l">
              <a:lnSpc>
                <a:spcPts val="6719"/>
              </a:lnSpc>
            </a:pPr>
            <a:r>
              <a:rPr lang="en-US" sz="4800">
                <a:solidFill>
                  <a:srgbClr val="D3AB49"/>
                </a:solidFill>
                <a:latin typeface="Intro Rust"/>
                <a:ea typeface="Intro Rust"/>
                <a:cs typeface="Intro Rust"/>
                <a:sym typeface="Intro Rust"/>
              </a:rPr>
              <a:t>FULL HOUSE SPONSOR</a:t>
            </a:r>
          </a:p>
        </p:txBody>
      </p:sp>
      <p:sp>
        <p:nvSpPr>
          <p:cNvPr name="Freeform 8" id="8"/>
          <p:cNvSpPr/>
          <p:nvPr/>
        </p:nvSpPr>
        <p:spPr>
          <a:xfrm flipH="false" flipV="false" rot="0">
            <a:off x="1893958" y="4486710"/>
            <a:ext cx="7059232" cy="1692861"/>
          </a:xfrm>
          <a:custGeom>
            <a:avLst/>
            <a:gdLst/>
            <a:ahLst/>
            <a:cxnLst/>
            <a:rect r="r" b="b" t="t" l="l"/>
            <a:pathLst>
              <a:path h="1692861" w="7059232">
                <a:moveTo>
                  <a:pt x="0" y="0"/>
                </a:moveTo>
                <a:lnTo>
                  <a:pt x="7059232" y="0"/>
                </a:lnTo>
                <a:lnTo>
                  <a:pt x="7059232" y="1692862"/>
                </a:lnTo>
                <a:lnTo>
                  <a:pt x="0" y="1692862"/>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4709191"/>
            <a:chOff x="0" y="0"/>
            <a:chExt cx="2824711" cy="1592986"/>
          </a:xfrm>
        </p:grpSpPr>
        <p:sp>
          <p:nvSpPr>
            <p:cNvPr name="Freeform 4" id="4"/>
            <p:cNvSpPr/>
            <p:nvPr/>
          </p:nvSpPr>
          <p:spPr>
            <a:xfrm flipH="false" flipV="false" rot="0">
              <a:off x="0" y="0"/>
              <a:ext cx="2824711" cy="1592986"/>
            </a:xfrm>
            <a:custGeom>
              <a:avLst/>
              <a:gdLst/>
              <a:ahLst/>
              <a:cxnLst/>
              <a:rect r="r" b="b" t="t" l="l"/>
              <a:pathLst>
                <a:path h="1592986" w="2824711">
                  <a:moveTo>
                    <a:pt x="0" y="0"/>
                  </a:moveTo>
                  <a:lnTo>
                    <a:pt x="2824711" y="0"/>
                  </a:lnTo>
                  <a:lnTo>
                    <a:pt x="2824711" y="1592986"/>
                  </a:lnTo>
                  <a:lnTo>
                    <a:pt x="0" y="1592986"/>
                  </a:lnTo>
                  <a:close/>
                </a:path>
              </a:pathLst>
            </a:custGeom>
            <a:solidFill>
              <a:srgbClr val="FFFFFF">
                <a:alpha val="80000"/>
              </a:srgbClr>
            </a:solidFill>
          </p:spPr>
        </p:sp>
      </p:grpSp>
      <p:sp>
        <p:nvSpPr>
          <p:cNvPr name="Freeform 5" id="5"/>
          <p:cNvSpPr/>
          <p:nvPr/>
        </p:nvSpPr>
        <p:spPr>
          <a:xfrm flipH="false" flipV="false" rot="0">
            <a:off x="1690145" y="4442307"/>
            <a:ext cx="4970134" cy="3732495"/>
          </a:xfrm>
          <a:custGeom>
            <a:avLst/>
            <a:gdLst/>
            <a:ahLst/>
            <a:cxnLst/>
            <a:rect r="r" b="b" t="t" l="l"/>
            <a:pathLst>
              <a:path h="3732495" w="4970134">
                <a:moveTo>
                  <a:pt x="0" y="0"/>
                </a:moveTo>
                <a:lnTo>
                  <a:pt x="4970134" y="0"/>
                </a:lnTo>
                <a:lnTo>
                  <a:pt x="4970134" y="3732495"/>
                </a:lnTo>
                <a:lnTo>
                  <a:pt x="0" y="3732495"/>
                </a:lnTo>
                <a:lnTo>
                  <a:pt x="0" y="0"/>
                </a:lnTo>
                <a:close/>
              </a:path>
            </a:pathLst>
          </a:custGeom>
          <a:blipFill>
            <a:blip r:embed="rId3"/>
            <a:stretch>
              <a:fillRect l="0" t="0" r="0" b="0"/>
            </a:stretch>
          </a:blipFill>
        </p:spPr>
      </p:sp>
      <p:sp>
        <p:nvSpPr>
          <p:cNvPr name="TextBox 6" id="6"/>
          <p:cNvSpPr txBox="true"/>
          <p:nvPr/>
        </p:nvSpPr>
        <p:spPr>
          <a:xfrm rot="0">
            <a:off x="871948" y="204860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0000"/>
            </a:blip>
            <a:stretch>
              <a:fillRect l="0" t="-9222" r="0" b="-9222"/>
            </a:stretch>
          </a:blipFill>
        </p:spPr>
      </p:sp>
      <p:sp>
        <p:nvSpPr>
          <p:cNvPr name="Freeform 3" id="3"/>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sp>
        <p:nvSpPr>
          <p:cNvPr name="TextBox 4" id="4"/>
          <p:cNvSpPr txBox="true"/>
          <p:nvPr/>
        </p:nvSpPr>
        <p:spPr>
          <a:xfrm rot="0">
            <a:off x="8600583" y="1426573"/>
            <a:ext cx="6809491" cy="669798"/>
          </a:xfrm>
          <a:prstGeom prst="rect">
            <a:avLst/>
          </a:prstGeom>
        </p:spPr>
        <p:txBody>
          <a:bodyPr anchor="t" rtlCol="false" tIns="0" lIns="0" bIns="0" rIns="0">
            <a:spAutoFit/>
          </a:bodyPr>
          <a:lstStyle/>
          <a:p>
            <a:pPr algn="r">
              <a:lnSpc>
                <a:spcPts val="5136"/>
              </a:lnSpc>
            </a:pPr>
            <a:r>
              <a:rPr lang="en-US" sz="4800">
                <a:solidFill>
                  <a:srgbClr val="23519F"/>
                </a:solidFill>
                <a:latin typeface="Intro Rust"/>
                <a:ea typeface="Intro Rust"/>
                <a:cs typeface="Intro Rust"/>
                <a:sym typeface="Intro Rust"/>
              </a:rPr>
              <a:t>PREMIER SPONSOR</a:t>
            </a:r>
          </a:p>
        </p:txBody>
      </p:sp>
      <p:sp>
        <p:nvSpPr>
          <p:cNvPr name="AutoShape 5" id="5"/>
          <p:cNvSpPr/>
          <p:nvPr/>
        </p:nvSpPr>
        <p:spPr>
          <a:xfrm rot="0">
            <a:off x="5041371" y="2691418"/>
            <a:ext cx="10368703"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1915078" y="3436438"/>
            <a:ext cx="14457843" cy="5586008"/>
          </a:xfrm>
          <a:custGeom>
            <a:avLst/>
            <a:gdLst/>
            <a:ahLst/>
            <a:cxnLst/>
            <a:rect r="r" b="b" t="t" l="l"/>
            <a:pathLst>
              <a:path h="5586008" w="14457843">
                <a:moveTo>
                  <a:pt x="0" y="0"/>
                </a:moveTo>
                <a:lnTo>
                  <a:pt x="14457844" y="0"/>
                </a:lnTo>
                <a:lnTo>
                  <a:pt x="14457844" y="5586007"/>
                </a:lnTo>
                <a:lnTo>
                  <a:pt x="0" y="5586007"/>
                </a:lnTo>
                <a:lnTo>
                  <a:pt x="0" y="0"/>
                </a:lnTo>
                <a:close/>
              </a:path>
            </a:pathLst>
          </a:custGeom>
          <a:blipFill>
            <a:blip r:embed="rId5"/>
            <a:stretch>
              <a:fillRect l="-6061" t="-12549" r="0" b="-12549"/>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grpSp>
        <p:nvGrpSpPr>
          <p:cNvPr name="Group 2" id="2"/>
          <p:cNvGrpSpPr/>
          <p:nvPr/>
        </p:nvGrpSpPr>
        <p:grpSpPr>
          <a:xfrm rot="0">
            <a:off x="0" y="0"/>
            <a:ext cx="6693656" cy="10287000"/>
            <a:chOff x="0" y="0"/>
            <a:chExt cx="8924874" cy="13716000"/>
          </a:xfrm>
        </p:grpSpPr>
        <p:pic>
          <p:nvPicPr>
            <p:cNvPr name="Picture 3" id="3"/>
            <p:cNvPicPr>
              <a:picLocks noChangeAspect="true"/>
            </p:cNvPicPr>
            <p:nvPr/>
          </p:nvPicPr>
          <p:blipFill>
            <a:blip r:embed="rId2"/>
            <a:srcRect l="1198" t="0" r="1198" b="0"/>
            <a:stretch>
              <a:fillRect/>
            </a:stretch>
          </p:blipFill>
          <p:spPr>
            <a:xfrm flipH="false" flipV="false">
              <a:off x="0" y="0"/>
              <a:ext cx="8924874" cy="13716000"/>
            </a:xfrm>
            <a:prstGeom prst="rect">
              <a:avLst/>
            </a:prstGeom>
          </p:spPr>
        </p:pic>
      </p:grpSp>
      <p:sp>
        <p:nvSpPr>
          <p:cNvPr name="Freeform 4" id="4"/>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5" id="5"/>
          <p:cNvGrpSpPr/>
          <p:nvPr/>
        </p:nvGrpSpPr>
        <p:grpSpPr>
          <a:xfrm rot="0">
            <a:off x="9964569" y="7500429"/>
            <a:ext cx="7294731" cy="2333169"/>
            <a:chOff x="0" y="0"/>
            <a:chExt cx="1921246" cy="614497"/>
          </a:xfrm>
        </p:grpSpPr>
        <p:sp>
          <p:nvSpPr>
            <p:cNvPr name="Freeform 6" id="6"/>
            <p:cNvSpPr/>
            <p:nvPr/>
          </p:nvSpPr>
          <p:spPr>
            <a:xfrm flipH="false" flipV="false" rot="0">
              <a:off x="0" y="0"/>
              <a:ext cx="1921246" cy="614497"/>
            </a:xfrm>
            <a:custGeom>
              <a:avLst/>
              <a:gdLst/>
              <a:ahLst/>
              <a:cxnLst/>
              <a:rect r="r" b="b" t="t" l="l"/>
              <a:pathLst>
                <a:path h="614497" w="1921246">
                  <a:moveTo>
                    <a:pt x="0" y="0"/>
                  </a:moveTo>
                  <a:lnTo>
                    <a:pt x="1921246" y="0"/>
                  </a:lnTo>
                  <a:lnTo>
                    <a:pt x="1921246" y="614497"/>
                  </a:lnTo>
                  <a:lnTo>
                    <a:pt x="0" y="614497"/>
                  </a:lnTo>
                  <a:close/>
                </a:path>
              </a:pathLst>
            </a:custGeom>
            <a:solidFill>
              <a:srgbClr val="FFFFFF"/>
            </a:solidFill>
          </p:spPr>
        </p:sp>
        <p:sp>
          <p:nvSpPr>
            <p:cNvPr name="TextBox 7" id="7"/>
            <p:cNvSpPr txBox="true"/>
            <p:nvPr/>
          </p:nvSpPr>
          <p:spPr>
            <a:xfrm>
              <a:off x="0" y="9525"/>
              <a:ext cx="1921246" cy="604972"/>
            </a:xfrm>
            <a:prstGeom prst="rect">
              <a:avLst/>
            </a:prstGeom>
          </p:spPr>
          <p:txBody>
            <a:bodyPr anchor="ctr" rtlCol="false" tIns="50800" lIns="50800" bIns="50800" rIns="50800"/>
            <a:lstStyle/>
            <a:p>
              <a:pPr algn="ctr">
                <a:lnSpc>
                  <a:spcPts val="1657"/>
                </a:lnSpc>
              </a:pPr>
            </a:p>
          </p:txBody>
        </p:sp>
      </p:grpSp>
      <p:sp>
        <p:nvSpPr>
          <p:cNvPr name="Freeform 8" id="8"/>
          <p:cNvSpPr/>
          <p:nvPr/>
        </p:nvSpPr>
        <p:spPr>
          <a:xfrm flipH="false" flipV="false" rot="0">
            <a:off x="10344298" y="7805546"/>
            <a:ext cx="6535272" cy="1722935"/>
          </a:xfrm>
          <a:custGeom>
            <a:avLst/>
            <a:gdLst/>
            <a:ahLst/>
            <a:cxnLst/>
            <a:rect r="r" b="b" t="t" l="l"/>
            <a:pathLst>
              <a:path h="1722935" w="6535272">
                <a:moveTo>
                  <a:pt x="0" y="0"/>
                </a:moveTo>
                <a:lnTo>
                  <a:pt x="6535272" y="0"/>
                </a:lnTo>
                <a:lnTo>
                  <a:pt x="6535272" y="1722935"/>
                </a:lnTo>
                <a:lnTo>
                  <a:pt x="0" y="1722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473656" y="1274744"/>
            <a:ext cx="5129527" cy="821055"/>
          </a:xfrm>
          <a:prstGeom prst="rect">
            <a:avLst/>
          </a:prstGeom>
        </p:spPr>
        <p:txBody>
          <a:bodyPr anchor="t" rtlCol="false" tIns="0" lIns="0" bIns="0" rIns="0">
            <a:spAutoFit/>
          </a:bodyPr>
          <a:lstStyle/>
          <a:p>
            <a:pPr algn="r">
              <a:lnSpc>
                <a:spcPts val="6719"/>
              </a:lnSpc>
            </a:pPr>
            <a:r>
              <a:rPr lang="en-US" sz="4800">
                <a:solidFill>
                  <a:srgbClr val="D3AB49"/>
                </a:solidFill>
                <a:latin typeface="Intro Rust"/>
                <a:ea typeface="Intro Rust"/>
                <a:cs typeface="Intro Rust"/>
                <a:sym typeface="Intro Rust"/>
              </a:rPr>
              <a:t>LIVE AUCTION</a:t>
            </a:r>
          </a:p>
        </p:txBody>
      </p:sp>
      <p:sp>
        <p:nvSpPr>
          <p:cNvPr name="TextBox 10" id="10"/>
          <p:cNvSpPr txBox="true"/>
          <p:nvPr/>
        </p:nvSpPr>
        <p:spPr>
          <a:xfrm rot="0">
            <a:off x="8855382" y="2688638"/>
            <a:ext cx="6747800" cy="1028701"/>
          </a:xfrm>
          <a:prstGeom prst="rect">
            <a:avLst/>
          </a:prstGeom>
        </p:spPr>
        <p:txBody>
          <a:bodyPr anchor="t" rtlCol="false" tIns="0" lIns="0" bIns="0" rIns="0">
            <a:spAutoFit/>
          </a:bodyPr>
          <a:lstStyle/>
          <a:p>
            <a:pPr algn="r">
              <a:lnSpc>
                <a:spcPts val="4199"/>
              </a:lnSpc>
            </a:pPr>
            <a:r>
              <a:rPr lang="en-US" sz="2999" spc="29">
                <a:solidFill>
                  <a:srgbClr val="FFFFFF"/>
                </a:solidFill>
                <a:latin typeface="Glacial Indifference"/>
                <a:ea typeface="Glacial Indifference"/>
                <a:cs typeface="Glacial Indifference"/>
                <a:sym typeface="Glacial Indifference"/>
              </a:rPr>
              <a:t>TOM JAMES CUSTOM MADE SUIT</a:t>
            </a:r>
          </a:p>
          <a:p>
            <a:pPr algn="r">
              <a:lnSpc>
                <a:spcPts val="4199"/>
              </a:lnSpc>
            </a:pPr>
            <a:r>
              <a:rPr lang="en-US" sz="2999" spc="29">
                <a:solidFill>
                  <a:srgbClr val="FFFFFF"/>
                </a:solidFill>
                <a:latin typeface="Glacial Indifference"/>
                <a:ea typeface="Glacial Indifference"/>
                <a:cs typeface="Glacial Indifference"/>
                <a:sym typeface="Glacial Indifference"/>
              </a:rPr>
              <a:t>FOR HIM OR FOR HER</a:t>
            </a:r>
          </a:p>
        </p:txBody>
      </p:sp>
      <p:sp>
        <p:nvSpPr>
          <p:cNvPr name="Freeform 11" id="11"/>
          <p:cNvSpPr/>
          <p:nvPr/>
        </p:nvSpPr>
        <p:spPr>
          <a:xfrm flipH="false" flipV="false" rot="0">
            <a:off x="6396664" y="3717339"/>
            <a:ext cx="3030652" cy="6116259"/>
          </a:xfrm>
          <a:custGeom>
            <a:avLst/>
            <a:gdLst/>
            <a:ahLst/>
            <a:cxnLst/>
            <a:rect r="r" b="b" t="t" l="l"/>
            <a:pathLst>
              <a:path h="6116259" w="3030652">
                <a:moveTo>
                  <a:pt x="0" y="0"/>
                </a:moveTo>
                <a:lnTo>
                  <a:pt x="3030653" y="0"/>
                </a:lnTo>
                <a:lnTo>
                  <a:pt x="3030653" y="6116259"/>
                </a:lnTo>
                <a:lnTo>
                  <a:pt x="0" y="6116259"/>
                </a:lnTo>
                <a:lnTo>
                  <a:pt x="0" y="0"/>
                </a:lnTo>
                <a:close/>
              </a:path>
            </a:pathLst>
          </a:custGeom>
          <a:blipFill>
            <a:blip r:embed="rId7"/>
            <a:stretch>
              <a:fillRect l="-21899" t="-13112" r="-54312" b="-17859"/>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sp>
        <p:nvSpPr>
          <p:cNvPr name="Freeform 2" id="2"/>
          <p:cNvSpPr/>
          <p:nvPr/>
        </p:nvSpPr>
        <p:spPr>
          <a:xfrm flipH="false" flipV="false" rot="0">
            <a:off x="7548428" y="1863674"/>
            <a:ext cx="3191144" cy="1804383"/>
          </a:xfrm>
          <a:custGeom>
            <a:avLst/>
            <a:gdLst/>
            <a:ahLst/>
            <a:cxnLst/>
            <a:rect r="r" b="b" t="t" l="l"/>
            <a:pathLst>
              <a:path h="1804383" w="3191144">
                <a:moveTo>
                  <a:pt x="0" y="0"/>
                </a:moveTo>
                <a:lnTo>
                  <a:pt x="3191144" y="0"/>
                </a:lnTo>
                <a:lnTo>
                  <a:pt x="3191144" y="1804384"/>
                </a:lnTo>
                <a:lnTo>
                  <a:pt x="0" y="1804384"/>
                </a:lnTo>
                <a:lnTo>
                  <a:pt x="0" y="0"/>
                </a:lnTo>
                <a:close/>
              </a:path>
            </a:pathLst>
          </a:custGeom>
          <a:blipFill>
            <a:blip r:embed="rId2"/>
            <a:stretch>
              <a:fillRect l="0" t="0" r="0" b="0"/>
            </a:stretch>
          </a:blipFill>
        </p:spPr>
      </p:sp>
      <p:sp>
        <p:nvSpPr>
          <p:cNvPr name="TextBox 3" id="3"/>
          <p:cNvSpPr txBox="true"/>
          <p:nvPr/>
        </p:nvSpPr>
        <p:spPr>
          <a:xfrm rot="0">
            <a:off x="0" y="4153833"/>
            <a:ext cx="18288000" cy="1271024"/>
          </a:xfrm>
          <a:prstGeom prst="rect">
            <a:avLst/>
          </a:prstGeom>
        </p:spPr>
        <p:txBody>
          <a:bodyPr anchor="t" rtlCol="false" tIns="0" lIns="0" bIns="0" rIns="0">
            <a:spAutoFit/>
          </a:bodyPr>
          <a:lstStyle/>
          <a:p>
            <a:pPr algn="ctr">
              <a:lnSpc>
                <a:spcPts val="10371"/>
              </a:lnSpc>
            </a:pPr>
            <a:r>
              <a:rPr lang="en-US" sz="7408">
                <a:solidFill>
                  <a:srgbClr val="FFFFFF"/>
                </a:solidFill>
                <a:latin typeface="Intro Rust"/>
                <a:ea typeface="Intro Rust"/>
                <a:cs typeface="Intro Rust"/>
                <a:sym typeface="Intro Rust"/>
              </a:rPr>
              <a:t>OUR COMMITMENT</a:t>
            </a:r>
          </a:p>
        </p:txBody>
      </p:sp>
      <p:sp>
        <p:nvSpPr>
          <p:cNvPr name="TextBox 4" id="4"/>
          <p:cNvSpPr txBox="true"/>
          <p:nvPr/>
        </p:nvSpPr>
        <p:spPr>
          <a:xfrm rot="0">
            <a:off x="1028700" y="5920156"/>
            <a:ext cx="16230600" cy="2503170"/>
          </a:xfrm>
          <a:prstGeom prst="rect">
            <a:avLst/>
          </a:prstGeom>
        </p:spPr>
        <p:txBody>
          <a:bodyPr anchor="t" rtlCol="false" tIns="0" lIns="0" bIns="0" rIns="0">
            <a:spAutoFit/>
          </a:bodyPr>
          <a:lstStyle/>
          <a:p>
            <a:pPr algn="ctr">
              <a:lnSpc>
                <a:spcPts val="5040"/>
              </a:lnSpc>
            </a:pPr>
            <a:r>
              <a:rPr lang="en-US" sz="3000">
                <a:solidFill>
                  <a:srgbClr val="FFFFFF"/>
                </a:solidFill>
                <a:latin typeface="Canva Sans"/>
                <a:ea typeface="Canva Sans"/>
                <a:cs typeface="Canva Sans"/>
                <a:sym typeface="Canva Sans"/>
                <a:hlinkClick r:id="rId3" tooltip="https://www.foundationtofreedom.org/about-us/#:~:text=At%20the%20heart,of%20our%20approach."/>
              </a:rPr>
              <a:t>At the heart of Foundations To Freedom is the story of our founder,</a:t>
            </a:r>
          </a:p>
          <a:p>
            <a:pPr algn="ctr">
              <a:lnSpc>
                <a:spcPts val="5040"/>
              </a:lnSpc>
            </a:pPr>
            <a:r>
              <a:rPr lang="en-US" sz="3000">
                <a:solidFill>
                  <a:srgbClr val="FFFFFF"/>
                </a:solidFill>
                <a:latin typeface="Canva Sans"/>
                <a:ea typeface="Canva Sans"/>
                <a:cs typeface="Canva Sans"/>
                <a:sym typeface="Canva Sans"/>
                <a:hlinkClick r:id="rId4" tooltip="https://www.foundationtofreedom.org/about-us/#:~:text=At%20the%20heart,of%20our%20approach."/>
              </a:rPr>
              <a:t>Katherine Russell. Katherine's own journey from a life-altering car accident to triumph over addiction fuels our mission. As the Executive Director, Katherine's profound understanding of the recovery process shapes the very essence of our approach</a:t>
            </a:r>
            <a:r>
              <a:rPr lang="en-US" sz="3000">
                <a:solidFill>
                  <a:srgbClr val="FFFFFF"/>
                </a:solidFill>
                <a:latin typeface="Canva Sans"/>
                <a:ea typeface="Canva Sans"/>
                <a:cs typeface="Canva Sans"/>
                <a:sym typeface="Canva Sans"/>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4709191"/>
            <a:chOff x="0" y="0"/>
            <a:chExt cx="2824711" cy="1592986"/>
          </a:xfrm>
        </p:grpSpPr>
        <p:sp>
          <p:nvSpPr>
            <p:cNvPr name="Freeform 4" id="4"/>
            <p:cNvSpPr/>
            <p:nvPr/>
          </p:nvSpPr>
          <p:spPr>
            <a:xfrm flipH="false" flipV="false" rot="0">
              <a:off x="0" y="0"/>
              <a:ext cx="2824711" cy="1592986"/>
            </a:xfrm>
            <a:custGeom>
              <a:avLst/>
              <a:gdLst/>
              <a:ahLst/>
              <a:cxnLst/>
              <a:rect r="r" b="b" t="t" l="l"/>
              <a:pathLst>
                <a:path h="1592986" w="2824711">
                  <a:moveTo>
                    <a:pt x="0" y="0"/>
                  </a:moveTo>
                  <a:lnTo>
                    <a:pt x="2824711" y="0"/>
                  </a:lnTo>
                  <a:lnTo>
                    <a:pt x="2824711" y="1592986"/>
                  </a:lnTo>
                  <a:lnTo>
                    <a:pt x="0" y="1592986"/>
                  </a:lnTo>
                  <a:close/>
                </a:path>
              </a:pathLst>
            </a:custGeom>
            <a:solidFill>
              <a:srgbClr val="FFFFFF">
                <a:alpha val="80000"/>
              </a:srgbClr>
            </a:solidFill>
          </p:spPr>
        </p:sp>
      </p:grpSp>
      <p:sp>
        <p:nvSpPr>
          <p:cNvPr name="Freeform 5" id="5"/>
          <p:cNvSpPr/>
          <p:nvPr/>
        </p:nvSpPr>
        <p:spPr>
          <a:xfrm flipH="false" flipV="false" rot="0">
            <a:off x="630202" y="5345311"/>
            <a:ext cx="6854706" cy="1926486"/>
          </a:xfrm>
          <a:custGeom>
            <a:avLst/>
            <a:gdLst/>
            <a:ahLst/>
            <a:cxnLst/>
            <a:rect r="r" b="b" t="t" l="l"/>
            <a:pathLst>
              <a:path h="1926486" w="6854706">
                <a:moveTo>
                  <a:pt x="0" y="0"/>
                </a:moveTo>
                <a:lnTo>
                  <a:pt x="6854706" y="0"/>
                </a:lnTo>
                <a:lnTo>
                  <a:pt x="6854706" y="1926486"/>
                </a:lnTo>
                <a:lnTo>
                  <a:pt x="0" y="1926486"/>
                </a:lnTo>
                <a:lnTo>
                  <a:pt x="0" y="0"/>
                </a:lnTo>
                <a:close/>
              </a:path>
            </a:pathLst>
          </a:custGeom>
          <a:blipFill>
            <a:blip r:embed="rId3"/>
            <a:stretch>
              <a:fillRect l="0" t="0" r="0" b="0"/>
            </a:stretch>
          </a:blipFill>
        </p:spPr>
      </p:sp>
      <p:sp>
        <p:nvSpPr>
          <p:cNvPr name="TextBox 6" id="6"/>
          <p:cNvSpPr txBox="true"/>
          <p:nvPr/>
        </p:nvSpPr>
        <p:spPr>
          <a:xfrm rot="0">
            <a:off x="871948" y="204860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1028700" y="1028700"/>
            <a:ext cx="1170986" cy="1408394"/>
          </a:xfrm>
          <a:custGeom>
            <a:avLst/>
            <a:gdLst/>
            <a:ahLst/>
            <a:cxnLst/>
            <a:rect r="r" b="b" t="t" l="l"/>
            <a:pathLst>
              <a:path h="1408394" w="1170986">
                <a:moveTo>
                  <a:pt x="1170986" y="1408394"/>
                </a:moveTo>
                <a:lnTo>
                  <a:pt x="0" y="1408394"/>
                </a:lnTo>
                <a:lnTo>
                  <a:pt x="0" y="0"/>
                </a:lnTo>
                <a:lnTo>
                  <a:pt x="1170986" y="0"/>
                </a:lnTo>
                <a:lnTo>
                  <a:pt x="1170986"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4" id="4"/>
          <p:cNvGrpSpPr/>
          <p:nvPr/>
        </p:nvGrpSpPr>
        <p:grpSpPr>
          <a:xfrm rot="0">
            <a:off x="1028700" y="3321741"/>
            <a:ext cx="8649425" cy="3920680"/>
            <a:chOff x="0" y="0"/>
            <a:chExt cx="1895187" cy="859066"/>
          </a:xfrm>
        </p:grpSpPr>
        <p:sp>
          <p:nvSpPr>
            <p:cNvPr name="Freeform 5" id="5"/>
            <p:cNvSpPr/>
            <p:nvPr/>
          </p:nvSpPr>
          <p:spPr>
            <a:xfrm flipH="false" flipV="false" rot="0">
              <a:off x="0" y="0"/>
              <a:ext cx="1895187" cy="859065"/>
            </a:xfrm>
            <a:custGeom>
              <a:avLst/>
              <a:gdLst/>
              <a:ahLst/>
              <a:cxnLst/>
              <a:rect r="r" b="b" t="t" l="l"/>
              <a:pathLst>
                <a:path h="859065" w="1895187">
                  <a:moveTo>
                    <a:pt x="0" y="0"/>
                  </a:moveTo>
                  <a:lnTo>
                    <a:pt x="1895187" y="0"/>
                  </a:lnTo>
                  <a:lnTo>
                    <a:pt x="1895187" y="859065"/>
                  </a:lnTo>
                  <a:lnTo>
                    <a:pt x="0" y="859065"/>
                  </a:lnTo>
                  <a:close/>
                </a:path>
              </a:pathLst>
            </a:custGeom>
            <a:solidFill>
              <a:srgbClr val="FFFFFF">
                <a:alpha val="89804"/>
              </a:srgbClr>
            </a:solidFill>
          </p:spPr>
        </p:sp>
      </p:grpSp>
      <p:sp>
        <p:nvSpPr>
          <p:cNvPr name="Freeform 6" id="6"/>
          <p:cNvSpPr/>
          <p:nvPr/>
        </p:nvSpPr>
        <p:spPr>
          <a:xfrm flipH="false" flipV="false" rot="0">
            <a:off x="1820778" y="4049559"/>
            <a:ext cx="7065268" cy="2465045"/>
          </a:xfrm>
          <a:custGeom>
            <a:avLst/>
            <a:gdLst/>
            <a:ahLst/>
            <a:cxnLst/>
            <a:rect r="r" b="b" t="t" l="l"/>
            <a:pathLst>
              <a:path h="2465045" w="7065268">
                <a:moveTo>
                  <a:pt x="0" y="0"/>
                </a:moveTo>
                <a:lnTo>
                  <a:pt x="7065268" y="0"/>
                </a:lnTo>
                <a:lnTo>
                  <a:pt x="7065268" y="2465045"/>
                </a:lnTo>
                <a:lnTo>
                  <a:pt x="0" y="2465045"/>
                </a:lnTo>
                <a:lnTo>
                  <a:pt x="0" y="0"/>
                </a:lnTo>
                <a:close/>
              </a:path>
            </a:pathLst>
          </a:custGeom>
          <a:blipFill>
            <a:blip r:embed="rId5"/>
            <a:stretch>
              <a:fillRect l="-49399" t="-88869" r="-6768" b="-54627"/>
            </a:stretch>
          </a:blipFill>
        </p:spPr>
      </p:sp>
      <p:sp>
        <p:nvSpPr>
          <p:cNvPr name="TextBox 7" id="7"/>
          <p:cNvSpPr txBox="true"/>
          <p:nvPr/>
        </p:nvSpPr>
        <p:spPr>
          <a:xfrm rot="0">
            <a:off x="17287875" y="9536764"/>
            <a:ext cx="485732" cy="306705"/>
          </a:xfrm>
          <a:prstGeom prst="rect">
            <a:avLst/>
          </a:prstGeom>
        </p:spPr>
        <p:txBody>
          <a:bodyPr anchor="t" rtlCol="false" tIns="0" lIns="0" bIns="0" rIns="0">
            <a:spAutoFit/>
          </a:bodyPr>
          <a:lstStyle/>
          <a:p>
            <a:pPr algn="r">
              <a:lnSpc>
                <a:spcPts val="2519"/>
              </a:lnSpc>
            </a:pPr>
            <a:r>
              <a:rPr lang="en-US" sz="1799">
                <a:solidFill>
                  <a:srgbClr val="D3AB49"/>
                </a:solidFill>
                <a:latin typeface="Intro Rust"/>
                <a:ea typeface="Intro Rust"/>
                <a:cs typeface="Intro Rust"/>
                <a:sym typeface="Intro Rust"/>
              </a:rPr>
              <a:t>07.</a:t>
            </a:r>
          </a:p>
        </p:txBody>
      </p:sp>
      <p:sp>
        <p:nvSpPr>
          <p:cNvPr name="TextBox 8" id="8"/>
          <p:cNvSpPr txBox="true"/>
          <p:nvPr/>
        </p:nvSpPr>
        <p:spPr>
          <a:xfrm rot="0">
            <a:off x="2862123" y="1274744"/>
            <a:ext cx="7387902" cy="821055"/>
          </a:xfrm>
          <a:prstGeom prst="rect">
            <a:avLst/>
          </a:prstGeom>
        </p:spPr>
        <p:txBody>
          <a:bodyPr anchor="t" rtlCol="false" tIns="0" lIns="0" bIns="0" rIns="0">
            <a:spAutoFit/>
          </a:bodyPr>
          <a:lstStyle/>
          <a:p>
            <a:pPr algn="l">
              <a:lnSpc>
                <a:spcPts val="6719"/>
              </a:lnSpc>
            </a:pPr>
            <a:r>
              <a:rPr lang="en-US" sz="4800">
                <a:solidFill>
                  <a:srgbClr val="D3AB49"/>
                </a:solidFill>
                <a:latin typeface="Intro Rust"/>
                <a:ea typeface="Intro Rust"/>
                <a:cs typeface="Intro Rust"/>
                <a:sym typeface="Intro Rust"/>
              </a:rPr>
              <a:t>FULL HOUSE SPONSOR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4709191"/>
            <a:chOff x="0" y="0"/>
            <a:chExt cx="2824711" cy="1592986"/>
          </a:xfrm>
        </p:grpSpPr>
        <p:sp>
          <p:nvSpPr>
            <p:cNvPr name="Freeform 4" id="4"/>
            <p:cNvSpPr/>
            <p:nvPr/>
          </p:nvSpPr>
          <p:spPr>
            <a:xfrm flipH="false" flipV="false" rot="0">
              <a:off x="0" y="0"/>
              <a:ext cx="2824711" cy="1592986"/>
            </a:xfrm>
            <a:custGeom>
              <a:avLst/>
              <a:gdLst/>
              <a:ahLst/>
              <a:cxnLst/>
              <a:rect r="r" b="b" t="t" l="l"/>
              <a:pathLst>
                <a:path h="1592986" w="2824711">
                  <a:moveTo>
                    <a:pt x="0" y="0"/>
                  </a:moveTo>
                  <a:lnTo>
                    <a:pt x="2824711" y="0"/>
                  </a:lnTo>
                  <a:lnTo>
                    <a:pt x="2824711" y="1592986"/>
                  </a:lnTo>
                  <a:lnTo>
                    <a:pt x="0" y="1592986"/>
                  </a:lnTo>
                  <a:close/>
                </a:path>
              </a:pathLst>
            </a:custGeom>
            <a:solidFill>
              <a:srgbClr val="FFFFFF">
                <a:alpha val="80000"/>
              </a:srgbClr>
            </a:solidFill>
          </p:spPr>
        </p:sp>
      </p:grpSp>
      <p:sp>
        <p:nvSpPr>
          <p:cNvPr name="Freeform 5" id="5"/>
          <p:cNvSpPr/>
          <p:nvPr/>
        </p:nvSpPr>
        <p:spPr>
          <a:xfrm flipH="false" flipV="false" rot="0">
            <a:off x="475033" y="5081663"/>
            <a:ext cx="7165044" cy="2453782"/>
          </a:xfrm>
          <a:custGeom>
            <a:avLst/>
            <a:gdLst/>
            <a:ahLst/>
            <a:cxnLst/>
            <a:rect r="r" b="b" t="t" l="l"/>
            <a:pathLst>
              <a:path h="2453782" w="7165044">
                <a:moveTo>
                  <a:pt x="0" y="0"/>
                </a:moveTo>
                <a:lnTo>
                  <a:pt x="7165045" y="0"/>
                </a:lnTo>
                <a:lnTo>
                  <a:pt x="7165045" y="2453782"/>
                </a:lnTo>
                <a:lnTo>
                  <a:pt x="0" y="2453782"/>
                </a:lnTo>
                <a:lnTo>
                  <a:pt x="0" y="0"/>
                </a:lnTo>
                <a:close/>
              </a:path>
            </a:pathLst>
          </a:custGeom>
          <a:blipFill>
            <a:blip r:embed="rId3"/>
            <a:stretch>
              <a:fillRect l="0" t="0" r="0" b="0"/>
            </a:stretch>
          </a:blipFill>
        </p:spPr>
      </p:sp>
      <p:sp>
        <p:nvSpPr>
          <p:cNvPr name="TextBox 6" id="6"/>
          <p:cNvSpPr txBox="true"/>
          <p:nvPr/>
        </p:nvSpPr>
        <p:spPr>
          <a:xfrm rot="0">
            <a:off x="871948" y="204860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grpSp>
        <p:nvGrpSpPr>
          <p:cNvPr name="Group 2" id="2"/>
          <p:cNvGrpSpPr/>
          <p:nvPr/>
        </p:nvGrpSpPr>
        <p:grpSpPr>
          <a:xfrm rot="0">
            <a:off x="9911280" y="-1223026"/>
            <a:ext cx="12733052" cy="127330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C1E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400478" y="-1072971"/>
            <a:ext cx="12733052" cy="127330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41A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759588" y="-713836"/>
            <a:ext cx="12014831" cy="12014783"/>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659" t="0" r="-49152" b="0"/>
              </a:stretch>
            </a:blipFill>
          </p:spPr>
        </p:sp>
      </p:grpSp>
      <p:sp>
        <p:nvSpPr>
          <p:cNvPr name="TextBox 10" id="10"/>
          <p:cNvSpPr txBox="true"/>
          <p:nvPr/>
        </p:nvSpPr>
        <p:spPr>
          <a:xfrm rot="0">
            <a:off x="1038225" y="707661"/>
            <a:ext cx="10924275" cy="1087648"/>
          </a:xfrm>
          <a:prstGeom prst="rect">
            <a:avLst/>
          </a:prstGeom>
        </p:spPr>
        <p:txBody>
          <a:bodyPr anchor="t" rtlCol="false" tIns="0" lIns="0" bIns="0" rIns="0">
            <a:spAutoFit/>
          </a:bodyPr>
          <a:lstStyle/>
          <a:p>
            <a:pPr algn="l">
              <a:lnSpc>
                <a:spcPts val="8825"/>
              </a:lnSpc>
              <a:spcBef>
                <a:spcPct val="0"/>
              </a:spcBef>
            </a:pPr>
            <a:r>
              <a:rPr lang="en-US" sz="6304">
                <a:solidFill>
                  <a:srgbClr val="FFFFFF"/>
                </a:solidFill>
                <a:latin typeface="Intro Rust"/>
                <a:ea typeface="Intro Rust"/>
                <a:cs typeface="Intro Rust"/>
                <a:sym typeface="Intro Rust"/>
              </a:rPr>
              <a:t>Client Testimonial</a:t>
            </a:r>
          </a:p>
        </p:txBody>
      </p:sp>
      <p:sp>
        <p:nvSpPr>
          <p:cNvPr name="TextBox 11" id="11"/>
          <p:cNvSpPr txBox="true"/>
          <p:nvPr/>
        </p:nvSpPr>
        <p:spPr>
          <a:xfrm rot="0">
            <a:off x="1028700" y="2584792"/>
            <a:ext cx="7974477" cy="5107891"/>
          </a:xfrm>
          <a:prstGeom prst="rect">
            <a:avLst/>
          </a:prstGeom>
        </p:spPr>
        <p:txBody>
          <a:bodyPr anchor="t" rtlCol="false" tIns="0" lIns="0" bIns="0" rIns="0">
            <a:spAutoFit/>
          </a:bodyPr>
          <a:lstStyle/>
          <a:p>
            <a:pPr algn="l">
              <a:lnSpc>
                <a:spcPts val="5039"/>
              </a:lnSpc>
            </a:pPr>
            <a:r>
              <a:rPr lang="en-US" sz="4199">
                <a:solidFill>
                  <a:srgbClr val="FFFFFF"/>
                </a:solidFill>
                <a:latin typeface="Public Sans"/>
                <a:ea typeface="Public Sans"/>
                <a:cs typeface="Public Sans"/>
                <a:sym typeface="Public Sans"/>
              </a:rPr>
              <a:t>Foundations to Freedom has provided me a chance to start a new way of life! Everyone from the staff from the executive director to the counselors, coordinators, etc...are top-notch and very compassionate about helping people! </a:t>
            </a:r>
            <a:r>
              <a:rPr lang="en-US" sz="4199" i="true">
                <a:solidFill>
                  <a:srgbClr val="FFFFFF"/>
                </a:solidFill>
                <a:latin typeface="Public Sans Italics"/>
                <a:ea typeface="Public Sans Italics"/>
                <a:cs typeface="Public Sans Italics"/>
                <a:sym typeface="Public Sans Italics"/>
              </a:rPr>
              <a:t>—Bernard</a:t>
            </a:r>
          </a:p>
        </p:txBody>
      </p:sp>
      <p:sp>
        <p:nvSpPr>
          <p:cNvPr name="Freeform 12" id="12"/>
          <p:cNvSpPr/>
          <p:nvPr/>
        </p:nvSpPr>
        <p:spPr>
          <a:xfrm flipH="false" flipV="false" rot="0">
            <a:off x="1028700" y="8754468"/>
            <a:ext cx="4117027" cy="1007664"/>
          </a:xfrm>
          <a:custGeom>
            <a:avLst/>
            <a:gdLst/>
            <a:ahLst/>
            <a:cxnLst/>
            <a:rect r="r" b="b" t="t" l="l"/>
            <a:pathLst>
              <a:path h="1007664" w="4117027">
                <a:moveTo>
                  <a:pt x="0" y="0"/>
                </a:moveTo>
                <a:lnTo>
                  <a:pt x="4117027" y="0"/>
                </a:lnTo>
                <a:lnTo>
                  <a:pt x="4117027" y="1007664"/>
                </a:lnTo>
                <a:lnTo>
                  <a:pt x="0" y="1007664"/>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4709191"/>
            <a:chOff x="0" y="0"/>
            <a:chExt cx="2824711" cy="1592986"/>
          </a:xfrm>
        </p:grpSpPr>
        <p:sp>
          <p:nvSpPr>
            <p:cNvPr name="Freeform 4" id="4"/>
            <p:cNvSpPr/>
            <p:nvPr/>
          </p:nvSpPr>
          <p:spPr>
            <a:xfrm flipH="false" flipV="false" rot="0">
              <a:off x="0" y="0"/>
              <a:ext cx="2824711" cy="1592986"/>
            </a:xfrm>
            <a:custGeom>
              <a:avLst/>
              <a:gdLst/>
              <a:ahLst/>
              <a:cxnLst/>
              <a:rect r="r" b="b" t="t" l="l"/>
              <a:pathLst>
                <a:path h="1592986" w="2824711">
                  <a:moveTo>
                    <a:pt x="0" y="0"/>
                  </a:moveTo>
                  <a:lnTo>
                    <a:pt x="2824711" y="0"/>
                  </a:lnTo>
                  <a:lnTo>
                    <a:pt x="2824711" y="1592986"/>
                  </a:lnTo>
                  <a:lnTo>
                    <a:pt x="0" y="1592986"/>
                  </a:lnTo>
                  <a:close/>
                </a:path>
              </a:pathLst>
            </a:custGeom>
            <a:solidFill>
              <a:srgbClr val="FFFFFF">
                <a:alpha val="80000"/>
              </a:srgbClr>
            </a:solidFill>
          </p:spPr>
        </p:sp>
      </p:grpSp>
      <p:sp>
        <p:nvSpPr>
          <p:cNvPr name="Freeform 5" id="5"/>
          <p:cNvSpPr/>
          <p:nvPr/>
        </p:nvSpPr>
        <p:spPr>
          <a:xfrm flipH="false" flipV="false" rot="0">
            <a:off x="763589" y="5276168"/>
            <a:ext cx="6823245" cy="2064773"/>
          </a:xfrm>
          <a:custGeom>
            <a:avLst/>
            <a:gdLst/>
            <a:ahLst/>
            <a:cxnLst/>
            <a:rect r="r" b="b" t="t" l="l"/>
            <a:pathLst>
              <a:path h="2064773" w="6823245">
                <a:moveTo>
                  <a:pt x="0" y="0"/>
                </a:moveTo>
                <a:lnTo>
                  <a:pt x="6823245" y="0"/>
                </a:lnTo>
                <a:lnTo>
                  <a:pt x="6823245" y="2064773"/>
                </a:lnTo>
                <a:lnTo>
                  <a:pt x="0" y="2064773"/>
                </a:lnTo>
                <a:lnTo>
                  <a:pt x="0" y="0"/>
                </a:lnTo>
                <a:close/>
              </a:path>
            </a:pathLst>
          </a:custGeom>
          <a:blipFill>
            <a:blip r:embed="rId3"/>
            <a:stretch>
              <a:fillRect l="0" t="0" r="0" b="0"/>
            </a:stretch>
          </a:blipFill>
        </p:spPr>
      </p:sp>
      <p:sp>
        <p:nvSpPr>
          <p:cNvPr name="TextBox 6" id="6"/>
          <p:cNvSpPr txBox="true"/>
          <p:nvPr/>
        </p:nvSpPr>
        <p:spPr>
          <a:xfrm rot="0">
            <a:off x="871948" y="204860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1028700" y="1028700"/>
            <a:ext cx="1170986" cy="1408394"/>
          </a:xfrm>
          <a:custGeom>
            <a:avLst/>
            <a:gdLst/>
            <a:ahLst/>
            <a:cxnLst/>
            <a:rect r="r" b="b" t="t" l="l"/>
            <a:pathLst>
              <a:path h="1408394" w="1170986">
                <a:moveTo>
                  <a:pt x="1170986" y="1408394"/>
                </a:moveTo>
                <a:lnTo>
                  <a:pt x="0" y="1408394"/>
                </a:lnTo>
                <a:lnTo>
                  <a:pt x="0" y="0"/>
                </a:lnTo>
                <a:lnTo>
                  <a:pt x="1170986" y="0"/>
                </a:lnTo>
                <a:lnTo>
                  <a:pt x="1170986"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4" id="4"/>
          <p:cNvGrpSpPr/>
          <p:nvPr/>
        </p:nvGrpSpPr>
        <p:grpSpPr>
          <a:xfrm rot="0">
            <a:off x="1028700" y="3321741"/>
            <a:ext cx="8649425" cy="3920680"/>
            <a:chOff x="0" y="0"/>
            <a:chExt cx="1895187" cy="859066"/>
          </a:xfrm>
        </p:grpSpPr>
        <p:sp>
          <p:nvSpPr>
            <p:cNvPr name="Freeform 5" id="5"/>
            <p:cNvSpPr/>
            <p:nvPr/>
          </p:nvSpPr>
          <p:spPr>
            <a:xfrm flipH="false" flipV="false" rot="0">
              <a:off x="0" y="0"/>
              <a:ext cx="1895187" cy="859065"/>
            </a:xfrm>
            <a:custGeom>
              <a:avLst/>
              <a:gdLst/>
              <a:ahLst/>
              <a:cxnLst/>
              <a:rect r="r" b="b" t="t" l="l"/>
              <a:pathLst>
                <a:path h="859065" w="1895187">
                  <a:moveTo>
                    <a:pt x="0" y="0"/>
                  </a:moveTo>
                  <a:lnTo>
                    <a:pt x="1895187" y="0"/>
                  </a:lnTo>
                  <a:lnTo>
                    <a:pt x="1895187" y="859065"/>
                  </a:lnTo>
                  <a:lnTo>
                    <a:pt x="0" y="859065"/>
                  </a:lnTo>
                  <a:close/>
                </a:path>
              </a:pathLst>
            </a:custGeom>
            <a:solidFill>
              <a:srgbClr val="FFFFFF">
                <a:alpha val="89804"/>
              </a:srgbClr>
            </a:solidFill>
          </p:spPr>
        </p:sp>
      </p:grpSp>
      <p:sp>
        <p:nvSpPr>
          <p:cNvPr name="TextBox 6" id="6"/>
          <p:cNvSpPr txBox="true"/>
          <p:nvPr/>
        </p:nvSpPr>
        <p:spPr>
          <a:xfrm rot="0">
            <a:off x="17287875" y="9536764"/>
            <a:ext cx="485732" cy="306705"/>
          </a:xfrm>
          <a:prstGeom prst="rect">
            <a:avLst/>
          </a:prstGeom>
        </p:spPr>
        <p:txBody>
          <a:bodyPr anchor="t" rtlCol="false" tIns="0" lIns="0" bIns="0" rIns="0">
            <a:spAutoFit/>
          </a:bodyPr>
          <a:lstStyle/>
          <a:p>
            <a:pPr algn="r">
              <a:lnSpc>
                <a:spcPts val="2519"/>
              </a:lnSpc>
            </a:pPr>
            <a:r>
              <a:rPr lang="en-US" sz="1799">
                <a:solidFill>
                  <a:srgbClr val="D3AB49"/>
                </a:solidFill>
                <a:latin typeface="Intro Rust"/>
                <a:ea typeface="Intro Rust"/>
                <a:cs typeface="Intro Rust"/>
                <a:sym typeface="Intro Rust"/>
              </a:rPr>
              <a:t>07.</a:t>
            </a:r>
          </a:p>
        </p:txBody>
      </p:sp>
      <p:sp>
        <p:nvSpPr>
          <p:cNvPr name="TextBox 7" id="7"/>
          <p:cNvSpPr txBox="true"/>
          <p:nvPr/>
        </p:nvSpPr>
        <p:spPr>
          <a:xfrm rot="0">
            <a:off x="2862123" y="1274744"/>
            <a:ext cx="7387902" cy="821055"/>
          </a:xfrm>
          <a:prstGeom prst="rect">
            <a:avLst/>
          </a:prstGeom>
        </p:spPr>
        <p:txBody>
          <a:bodyPr anchor="t" rtlCol="false" tIns="0" lIns="0" bIns="0" rIns="0">
            <a:spAutoFit/>
          </a:bodyPr>
          <a:lstStyle/>
          <a:p>
            <a:pPr algn="l">
              <a:lnSpc>
                <a:spcPts val="6719"/>
              </a:lnSpc>
            </a:pPr>
            <a:r>
              <a:rPr lang="en-US" sz="4800">
                <a:solidFill>
                  <a:srgbClr val="D3AB49"/>
                </a:solidFill>
                <a:latin typeface="Intro Rust"/>
                <a:ea typeface="Intro Rust"/>
                <a:cs typeface="Intro Rust"/>
                <a:sym typeface="Intro Rust"/>
              </a:rPr>
              <a:t>FULL HOUSE SPONSOR</a:t>
            </a:r>
          </a:p>
        </p:txBody>
      </p:sp>
      <p:sp>
        <p:nvSpPr>
          <p:cNvPr name="Freeform 8" id="8"/>
          <p:cNvSpPr/>
          <p:nvPr/>
        </p:nvSpPr>
        <p:spPr>
          <a:xfrm flipH="false" flipV="false" rot="0">
            <a:off x="1862813" y="4557897"/>
            <a:ext cx="7000448" cy="1448369"/>
          </a:xfrm>
          <a:custGeom>
            <a:avLst/>
            <a:gdLst/>
            <a:ahLst/>
            <a:cxnLst/>
            <a:rect r="r" b="b" t="t" l="l"/>
            <a:pathLst>
              <a:path h="1448369" w="7000448">
                <a:moveTo>
                  <a:pt x="0" y="0"/>
                </a:moveTo>
                <a:lnTo>
                  <a:pt x="7000448" y="0"/>
                </a:lnTo>
                <a:lnTo>
                  <a:pt x="7000448" y="1448369"/>
                </a:lnTo>
                <a:lnTo>
                  <a:pt x="0" y="1448369"/>
                </a:lnTo>
                <a:lnTo>
                  <a:pt x="0" y="0"/>
                </a:lnTo>
                <a:close/>
              </a:path>
            </a:pathLst>
          </a:custGeom>
          <a:blipFill>
            <a:blip r:embed="rId5"/>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6597823" cy="5304341"/>
            <a:chOff x="0" y="0"/>
            <a:chExt cx="2231856" cy="1794308"/>
          </a:xfrm>
        </p:grpSpPr>
        <p:sp>
          <p:nvSpPr>
            <p:cNvPr name="Freeform 4" id="4"/>
            <p:cNvSpPr/>
            <p:nvPr/>
          </p:nvSpPr>
          <p:spPr>
            <a:xfrm flipH="false" flipV="false" rot="0">
              <a:off x="0" y="0"/>
              <a:ext cx="2231856" cy="1794308"/>
            </a:xfrm>
            <a:custGeom>
              <a:avLst/>
              <a:gdLst/>
              <a:ahLst/>
              <a:cxnLst/>
              <a:rect r="r" b="b" t="t" l="l"/>
              <a:pathLst>
                <a:path h="1794308" w="2231856">
                  <a:moveTo>
                    <a:pt x="0" y="0"/>
                  </a:moveTo>
                  <a:lnTo>
                    <a:pt x="2231856" y="0"/>
                  </a:lnTo>
                  <a:lnTo>
                    <a:pt x="2231856" y="1794308"/>
                  </a:lnTo>
                  <a:lnTo>
                    <a:pt x="0" y="1794308"/>
                  </a:lnTo>
                  <a:close/>
                </a:path>
              </a:pathLst>
            </a:custGeom>
            <a:solidFill>
              <a:srgbClr val="FFFFFF">
                <a:alpha val="80000"/>
              </a:srgbClr>
            </a:solidFill>
          </p:spPr>
        </p:sp>
      </p:grpSp>
      <p:sp>
        <p:nvSpPr>
          <p:cNvPr name="Freeform 5" id="5"/>
          <p:cNvSpPr/>
          <p:nvPr/>
        </p:nvSpPr>
        <p:spPr>
          <a:xfrm flipH="false" flipV="false" rot="0">
            <a:off x="1334504" y="4641722"/>
            <a:ext cx="3928815" cy="3928815"/>
          </a:xfrm>
          <a:custGeom>
            <a:avLst/>
            <a:gdLst/>
            <a:ahLst/>
            <a:cxnLst/>
            <a:rect r="r" b="b" t="t" l="l"/>
            <a:pathLst>
              <a:path h="3928815" w="3928815">
                <a:moveTo>
                  <a:pt x="0" y="0"/>
                </a:moveTo>
                <a:lnTo>
                  <a:pt x="3928815" y="0"/>
                </a:lnTo>
                <a:lnTo>
                  <a:pt x="3928815" y="3928815"/>
                </a:lnTo>
                <a:lnTo>
                  <a:pt x="0" y="3928815"/>
                </a:lnTo>
                <a:lnTo>
                  <a:pt x="0" y="0"/>
                </a:lnTo>
                <a:close/>
              </a:path>
            </a:pathLst>
          </a:custGeom>
          <a:blipFill>
            <a:blip r:embed="rId3"/>
            <a:stretch>
              <a:fillRect l="0" t="0" r="0" b="0"/>
            </a:stretch>
          </a:blipFill>
        </p:spPr>
      </p:sp>
      <p:sp>
        <p:nvSpPr>
          <p:cNvPr name="TextBox 6" id="6"/>
          <p:cNvSpPr txBox="true"/>
          <p:nvPr/>
        </p:nvSpPr>
        <p:spPr>
          <a:xfrm rot="0">
            <a:off x="696620" y="216998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grpSp>
        <p:nvGrpSpPr>
          <p:cNvPr name="Group 2" id="2"/>
          <p:cNvGrpSpPr/>
          <p:nvPr/>
        </p:nvGrpSpPr>
        <p:grpSpPr>
          <a:xfrm rot="0">
            <a:off x="0" y="0"/>
            <a:ext cx="6693656" cy="10287000"/>
            <a:chOff x="0" y="0"/>
            <a:chExt cx="8924874" cy="13716000"/>
          </a:xfrm>
        </p:grpSpPr>
        <p:pic>
          <p:nvPicPr>
            <p:cNvPr name="Picture 3" id="3"/>
            <p:cNvPicPr>
              <a:picLocks noChangeAspect="true"/>
            </p:cNvPicPr>
            <p:nvPr/>
          </p:nvPicPr>
          <p:blipFill>
            <a:blip r:embed="rId2"/>
            <a:srcRect l="33695" t="0" r="23004" b="0"/>
            <a:stretch>
              <a:fillRect/>
            </a:stretch>
          </p:blipFill>
          <p:spPr>
            <a:xfrm flipH="true" flipV="false">
              <a:off x="0" y="0"/>
              <a:ext cx="8924874" cy="13716000"/>
            </a:xfrm>
            <a:prstGeom prst="rect">
              <a:avLst/>
            </a:prstGeom>
          </p:spPr>
        </p:pic>
      </p:grpSp>
      <p:sp>
        <p:nvSpPr>
          <p:cNvPr name="TextBox 4" id="4"/>
          <p:cNvSpPr txBox="true"/>
          <p:nvPr/>
        </p:nvSpPr>
        <p:spPr>
          <a:xfrm rot="0">
            <a:off x="10473656" y="1274744"/>
            <a:ext cx="5129527" cy="821055"/>
          </a:xfrm>
          <a:prstGeom prst="rect">
            <a:avLst/>
          </a:prstGeom>
        </p:spPr>
        <p:txBody>
          <a:bodyPr anchor="t" rtlCol="false" tIns="0" lIns="0" bIns="0" rIns="0">
            <a:spAutoFit/>
          </a:bodyPr>
          <a:lstStyle/>
          <a:p>
            <a:pPr algn="r">
              <a:lnSpc>
                <a:spcPts val="6719"/>
              </a:lnSpc>
            </a:pPr>
            <a:r>
              <a:rPr lang="en-US" sz="4800">
                <a:solidFill>
                  <a:srgbClr val="D3AB49"/>
                </a:solidFill>
                <a:latin typeface="Intro Rust"/>
                <a:ea typeface="Intro Rust"/>
                <a:cs typeface="Intro Rust"/>
                <a:sym typeface="Intro Rust"/>
              </a:rPr>
              <a:t>LIVE AUCTION</a:t>
            </a:r>
          </a:p>
        </p:txBody>
      </p:sp>
      <p:sp>
        <p:nvSpPr>
          <p:cNvPr name="TextBox 5" id="5"/>
          <p:cNvSpPr txBox="true"/>
          <p:nvPr/>
        </p:nvSpPr>
        <p:spPr>
          <a:xfrm rot="0">
            <a:off x="10030261" y="2726738"/>
            <a:ext cx="5572921" cy="504826"/>
          </a:xfrm>
          <a:prstGeom prst="rect">
            <a:avLst/>
          </a:prstGeom>
        </p:spPr>
        <p:txBody>
          <a:bodyPr anchor="t" rtlCol="false" tIns="0" lIns="0" bIns="0" rIns="0">
            <a:spAutoFit/>
          </a:bodyPr>
          <a:lstStyle/>
          <a:p>
            <a:pPr algn="r">
              <a:lnSpc>
                <a:spcPts val="4199"/>
              </a:lnSpc>
            </a:pPr>
            <a:r>
              <a:rPr lang="en-US" sz="2999" spc="29">
                <a:solidFill>
                  <a:srgbClr val="FFFFFF"/>
                </a:solidFill>
                <a:latin typeface="Glacial Indifference"/>
                <a:ea typeface="Glacial Indifference"/>
                <a:cs typeface="Glacial Indifference"/>
                <a:sym typeface="Glacial Indifference"/>
              </a:rPr>
              <a:t>SWAT EXPERIENCE (8) PEOPLE</a:t>
            </a:r>
          </a:p>
        </p:txBody>
      </p:sp>
      <p:sp>
        <p:nvSpPr>
          <p:cNvPr name="Freeform 6" id="6"/>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7" id="7"/>
          <p:cNvGrpSpPr/>
          <p:nvPr/>
        </p:nvGrpSpPr>
        <p:grpSpPr>
          <a:xfrm rot="0">
            <a:off x="12254370" y="7719394"/>
            <a:ext cx="5004930" cy="2050020"/>
            <a:chOff x="0" y="0"/>
            <a:chExt cx="1236161" cy="506332"/>
          </a:xfrm>
        </p:grpSpPr>
        <p:sp>
          <p:nvSpPr>
            <p:cNvPr name="Freeform 8" id="8"/>
            <p:cNvSpPr/>
            <p:nvPr/>
          </p:nvSpPr>
          <p:spPr>
            <a:xfrm flipH="false" flipV="false" rot="0">
              <a:off x="0" y="0"/>
              <a:ext cx="1236161" cy="506332"/>
            </a:xfrm>
            <a:custGeom>
              <a:avLst/>
              <a:gdLst/>
              <a:ahLst/>
              <a:cxnLst/>
              <a:rect r="r" b="b" t="t" l="l"/>
              <a:pathLst>
                <a:path h="506332" w="1236161">
                  <a:moveTo>
                    <a:pt x="0" y="0"/>
                  </a:moveTo>
                  <a:lnTo>
                    <a:pt x="1236161" y="0"/>
                  </a:lnTo>
                  <a:lnTo>
                    <a:pt x="1236161" y="506332"/>
                  </a:lnTo>
                  <a:lnTo>
                    <a:pt x="0" y="506332"/>
                  </a:lnTo>
                  <a:close/>
                </a:path>
              </a:pathLst>
            </a:custGeom>
            <a:solidFill>
              <a:srgbClr val="FFFFFF"/>
            </a:solidFill>
          </p:spPr>
        </p:sp>
        <p:sp>
          <p:nvSpPr>
            <p:cNvPr name="TextBox 9" id="9"/>
            <p:cNvSpPr txBox="true"/>
            <p:nvPr/>
          </p:nvSpPr>
          <p:spPr>
            <a:xfrm>
              <a:off x="0" y="9525"/>
              <a:ext cx="1236161" cy="496807"/>
            </a:xfrm>
            <a:prstGeom prst="rect">
              <a:avLst/>
            </a:prstGeom>
          </p:spPr>
          <p:txBody>
            <a:bodyPr anchor="ctr" rtlCol="false" tIns="50800" lIns="50800" bIns="50800" rIns="50800"/>
            <a:lstStyle/>
            <a:p>
              <a:pPr algn="ctr">
                <a:lnSpc>
                  <a:spcPts val="1657"/>
                </a:lnSpc>
              </a:pPr>
            </a:p>
          </p:txBody>
        </p:sp>
      </p:grpSp>
      <p:sp>
        <p:nvSpPr>
          <p:cNvPr name="Freeform 10" id="10"/>
          <p:cNvSpPr/>
          <p:nvPr/>
        </p:nvSpPr>
        <p:spPr>
          <a:xfrm flipH="false" flipV="false" rot="0">
            <a:off x="12490343" y="7890873"/>
            <a:ext cx="4418261" cy="1707062"/>
          </a:xfrm>
          <a:custGeom>
            <a:avLst/>
            <a:gdLst/>
            <a:ahLst/>
            <a:cxnLst/>
            <a:rect r="r" b="b" t="t" l="l"/>
            <a:pathLst>
              <a:path h="1707062" w="4418261">
                <a:moveTo>
                  <a:pt x="0" y="0"/>
                </a:moveTo>
                <a:lnTo>
                  <a:pt x="4418261" y="0"/>
                </a:lnTo>
                <a:lnTo>
                  <a:pt x="4418261" y="1707062"/>
                </a:lnTo>
                <a:lnTo>
                  <a:pt x="0" y="1707062"/>
                </a:lnTo>
                <a:lnTo>
                  <a:pt x="0" y="0"/>
                </a:lnTo>
                <a:close/>
              </a:path>
            </a:pathLst>
          </a:custGeom>
          <a:blipFill>
            <a:blip r:embed="rId5"/>
            <a:stretch>
              <a:fillRect l="-6061" t="-12549" r="0" b="-12549"/>
            </a:stretch>
          </a:blipFill>
        </p:spPr>
      </p:sp>
      <p:sp>
        <p:nvSpPr>
          <p:cNvPr name="Freeform 11" id="11"/>
          <p:cNvSpPr/>
          <p:nvPr/>
        </p:nvSpPr>
        <p:spPr>
          <a:xfrm flipH="false" flipV="false" rot="0">
            <a:off x="5799341" y="6283718"/>
            <a:ext cx="5937383" cy="3485696"/>
          </a:xfrm>
          <a:custGeom>
            <a:avLst/>
            <a:gdLst/>
            <a:ahLst/>
            <a:cxnLst/>
            <a:rect r="r" b="b" t="t" l="l"/>
            <a:pathLst>
              <a:path h="3485696" w="5937383">
                <a:moveTo>
                  <a:pt x="0" y="0"/>
                </a:moveTo>
                <a:lnTo>
                  <a:pt x="5937383" y="0"/>
                </a:lnTo>
                <a:lnTo>
                  <a:pt x="5937383" y="3485696"/>
                </a:lnTo>
                <a:lnTo>
                  <a:pt x="0" y="3485696"/>
                </a:lnTo>
                <a:lnTo>
                  <a:pt x="0" y="0"/>
                </a:lnTo>
                <a:close/>
              </a:path>
            </a:pathLst>
          </a:custGeom>
          <a:blipFill>
            <a:blip r:embed="rId6"/>
            <a:stretch>
              <a:fillRect l="-17537" t="-11792" r="0" b="-2201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sp>
        <p:nvSpPr>
          <p:cNvPr name="Freeform 2" id="2"/>
          <p:cNvSpPr/>
          <p:nvPr/>
        </p:nvSpPr>
        <p:spPr>
          <a:xfrm flipH="false" flipV="false" rot="0">
            <a:off x="7548428" y="698454"/>
            <a:ext cx="3191144" cy="1804383"/>
          </a:xfrm>
          <a:custGeom>
            <a:avLst/>
            <a:gdLst/>
            <a:ahLst/>
            <a:cxnLst/>
            <a:rect r="r" b="b" t="t" l="l"/>
            <a:pathLst>
              <a:path h="1804383" w="3191144">
                <a:moveTo>
                  <a:pt x="0" y="0"/>
                </a:moveTo>
                <a:lnTo>
                  <a:pt x="3191144" y="0"/>
                </a:lnTo>
                <a:lnTo>
                  <a:pt x="3191144" y="1804383"/>
                </a:lnTo>
                <a:lnTo>
                  <a:pt x="0" y="1804383"/>
                </a:lnTo>
                <a:lnTo>
                  <a:pt x="0" y="0"/>
                </a:lnTo>
                <a:close/>
              </a:path>
            </a:pathLst>
          </a:custGeom>
          <a:blipFill>
            <a:blip r:embed="rId2"/>
            <a:stretch>
              <a:fillRect l="0" t="0" r="0" b="0"/>
            </a:stretch>
          </a:blipFill>
        </p:spPr>
      </p:sp>
      <p:sp>
        <p:nvSpPr>
          <p:cNvPr name="TextBox 3" id="3"/>
          <p:cNvSpPr txBox="true"/>
          <p:nvPr/>
        </p:nvSpPr>
        <p:spPr>
          <a:xfrm rot="0">
            <a:off x="2682419" y="3376432"/>
            <a:ext cx="12923162" cy="5480718"/>
          </a:xfrm>
          <a:prstGeom prst="rect">
            <a:avLst/>
          </a:prstGeom>
        </p:spPr>
        <p:txBody>
          <a:bodyPr anchor="t" rtlCol="false" tIns="0" lIns="0" bIns="0" rIns="0">
            <a:spAutoFit/>
          </a:bodyPr>
          <a:lstStyle/>
          <a:p>
            <a:pPr algn="l">
              <a:lnSpc>
                <a:spcPts val="12979"/>
              </a:lnSpc>
            </a:pPr>
            <a:r>
              <a:rPr lang="en-US" sz="8951" i="true" b="true">
                <a:solidFill>
                  <a:srgbClr val="FFFFFF"/>
                </a:solidFill>
                <a:latin typeface="Antonio Bold Italics"/>
                <a:ea typeface="Antonio Bold Italics"/>
                <a:cs typeface="Antonio Bold Italics"/>
                <a:sym typeface="Antonio Bold Italics"/>
              </a:rPr>
              <a:t>Every story matters.</a:t>
            </a:r>
          </a:p>
          <a:p>
            <a:pPr algn="l">
              <a:lnSpc>
                <a:spcPts val="15505"/>
              </a:lnSpc>
            </a:pPr>
            <a:r>
              <a:rPr lang="en-US" sz="10693" b="true">
                <a:solidFill>
                  <a:srgbClr val="FFFFFF"/>
                </a:solidFill>
                <a:latin typeface="Antonio Bold"/>
                <a:ea typeface="Antonio Bold"/>
                <a:cs typeface="Antonio Bold"/>
                <a:sym typeface="Antonio Bold"/>
              </a:rPr>
              <a:t>Bet on recovery and help</a:t>
            </a:r>
          </a:p>
          <a:p>
            <a:pPr algn="l">
              <a:lnSpc>
                <a:spcPts val="15505"/>
              </a:lnSpc>
            </a:pPr>
            <a:r>
              <a:rPr lang="en-US" sz="10693" b="true">
                <a:solidFill>
                  <a:srgbClr val="FFFFFF"/>
                </a:solidFill>
                <a:latin typeface="Antonio Bold"/>
                <a:ea typeface="Antonio Bold"/>
                <a:cs typeface="Antonio Bold"/>
                <a:sym typeface="Antonio Bold"/>
              </a:rPr>
              <a:t>build brighter futures.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sp>
        <p:nvSpPr>
          <p:cNvPr name="Freeform 2" id="2"/>
          <p:cNvSpPr/>
          <p:nvPr/>
        </p:nvSpPr>
        <p:spPr>
          <a:xfrm flipH="false" flipV="false" rot="0">
            <a:off x="7548428" y="1863674"/>
            <a:ext cx="3191144" cy="1804383"/>
          </a:xfrm>
          <a:custGeom>
            <a:avLst/>
            <a:gdLst/>
            <a:ahLst/>
            <a:cxnLst/>
            <a:rect r="r" b="b" t="t" l="l"/>
            <a:pathLst>
              <a:path h="1804383" w="3191144">
                <a:moveTo>
                  <a:pt x="0" y="0"/>
                </a:moveTo>
                <a:lnTo>
                  <a:pt x="3191144" y="0"/>
                </a:lnTo>
                <a:lnTo>
                  <a:pt x="3191144" y="1804384"/>
                </a:lnTo>
                <a:lnTo>
                  <a:pt x="0" y="1804384"/>
                </a:lnTo>
                <a:lnTo>
                  <a:pt x="0" y="0"/>
                </a:lnTo>
                <a:close/>
              </a:path>
            </a:pathLst>
          </a:custGeom>
          <a:blipFill>
            <a:blip r:embed="rId2"/>
            <a:stretch>
              <a:fillRect l="0" t="0" r="0" b="0"/>
            </a:stretch>
          </a:blipFill>
        </p:spPr>
      </p:sp>
      <p:sp>
        <p:nvSpPr>
          <p:cNvPr name="TextBox 3" id="3"/>
          <p:cNvSpPr txBox="true"/>
          <p:nvPr/>
        </p:nvSpPr>
        <p:spPr>
          <a:xfrm rot="0">
            <a:off x="0" y="4153833"/>
            <a:ext cx="18288000" cy="1271024"/>
          </a:xfrm>
          <a:prstGeom prst="rect">
            <a:avLst/>
          </a:prstGeom>
        </p:spPr>
        <p:txBody>
          <a:bodyPr anchor="t" rtlCol="false" tIns="0" lIns="0" bIns="0" rIns="0">
            <a:spAutoFit/>
          </a:bodyPr>
          <a:lstStyle/>
          <a:p>
            <a:pPr algn="ctr">
              <a:lnSpc>
                <a:spcPts val="10371"/>
              </a:lnSpc>
            </a:pPr>
            <a:r>
              <a:rPr lang="en-US" sz="7408">
                <a:solidFill>
                  <a:srgbClr val="FFFFFF"/>
                </a:solidFill>
                <a:latin typeface="Intro Rust"/>
                <a:ea typeface="Intro Rust"/>
                <a:cs typeface="Intro Rust"/>
                <a:sym typeface="Intro Rust"/>
              </a:rPr>
              <a:t>OUR VISION</a:t>
            </a:r>
          </a:p>
        </p:txBody>
      </p:sp>
      <p:sp>
        <p:nvSpPr>
          <p:cNvPr name="TextBox 4" id="4"/>
          <p:cNvSpPr txBox="true"/>
          <p:nvPr/>
        </p:nvSpPr>
        <p:spPr>
          <a:xfrm rot="0">
            <a:off x="1028700" y="5920156"/>
            <a:ext cx="16230600" cy="2503170"/>
          </a:xfrm>
          <a:prstGeom prst="rect">
            <a:avLst/>
          </a:prstGeom>
        </p:spPr>
        <p:txBody>
          <a:bodyPr anchor="t" rtlCol="false" tIns="0" lIns="0" bIns="0" rIns="0">
            <a:spAutoFit/>
          </a:bodyPr>
          <a:lstStyle/>
          <a:p>
            <a:pPr algn="ctr">
              <a:lnSpc>
                <a:spcPts val="5040"/>
              </a:lnSpc>
            </a:pPr>
            <a:r>
              <a:rPr lang="en-US" sz="3000">
                <a:solidFill>
                  <a:srgbClr val="FFFFFF"/>
                </a:solidFill>
                <a:latin typeface="Canva Sans"/>
                <a:ea typeface="Canva Sans"/>
                <a:cs typeface="Canva Sans"/>
                <a:sym typeface="Canva Sans"/>
                <a:hlinkClick r:id="rId3" tooltip="https://www.foundationtofreedom.org/about-us/#:~:text=At%20the%20heart,of%20our%20approach."/>
              </a:rPr>
              <a:t>We believe that true recovery encompasses more than abstaining from substances;</a:t>
            </a:r>
          </a:p>
          <a:p>
            <a:pPr algn="ctr">
              <a:lnSpc>
                <a:spcPts val="5040"/>
              </a:lnSpc>
            </a:pPr>
            <a:r>
              <a:rPr lang="en-US" sz="3000">
                <a:solidFill>
                  <a:srgbClr val="FFFFFF"/>
                </a:solidFill>
                <a:latin typeface="Canva Sans"/>
                <a:ea typeface="Canva Sans"/>
                <a:cs typeface="Canva Sans"/>
                <a:sym typeface="Canva Sans"/>
                <a:hlinkClick r:id="rId4" tooltip="https://www.foundationtofreedom.org/about-us/#:~:text=At%20the%20heart,of%20our%20approach."/>
              </a:rPr>
              <a:t>it's about reclaiming your sense of self, discovering resilience,</a:t>
            </a:r>
          </a:p>
          <a:p>
            <a:pPr algn="ctr">
              <a:lnSpc>
                <a:spcPts val="5040"/>
              </a:lnSpc>
            </a:pPr>
            <a:r>
              <a:rPr lang="en-US" sz="3000">
                <a:solidFill>
                  <a:srgbClr val="FFFFFF"/>
                </a:solidFill>
                <a:latin typeface="Canva Sans"/>
                <a:ea typeface="Canva Sans"/>
                <a:cs typeface="Canva Sans"/>
                <a:sym typeface="Canva Sans"/>
                <a:hlinkClick r:id="rId5" tooltip="https://www.foundationtofreedom.org/about-us/#:~:text=At%20the%20heart,of%20our%20approach."/>
              </a:rPr>
              <a:t>and fostering personal growth. Our comprehensive programs offer not only a</a:t>
            </a:r>
          </a:p>
          <a:p>
            <a:pPr algn="ctr">
              <a:lnSpc>
                <a:spcPts val="5040"/>
              </a:lnSpc>
            </a:pPr>
            <a:r>
              <a:rPr lang="en-US" sz="3000">
                <a:solidFill>
                  <a:srgbClr val="FFFFFF"/>
                </a:solidFill>
                <a:latin typeface="Canva Sans"/>
                <a:ea typeface="Canva Sans"/>
                <a:cs typeface="Canva Sans"/>
                <a:sym typeface="Canva Sans"/>
                <a:hlinkClick r:id="rId6" tooltip="https://www.foundationtofreedom.org/about-us/#:~:text=At%20the%20heart,of%20our%20approach."/>
              </a:rPr>
              <a:t>roadmap to sobriety but also the tools, resources, and steadfast support needed.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6597823" cy="5304341"/>
            <a:chOff x="0" y="0"/>
            <a:chExt cx="2231856" cy="1794308"/>
          </a:xfrm>
        </p:grpSpPr>
        <p:sp>
          <p:nvSpPr>
            <p:cNvPr name="Freeform 4" id="4"/>
            <p:cNvSpPr/>
            <p:nvPr/>
          </p:nvSpPr>
          <p:spPr>
            <a:xfrm flipH="false" flipV="false" rot="0">
              <a:off x="0" y="0"/>
              <a:ext cx="2231856" cy="1794308"/>
            </a:xfrm>
            <a:custGeom>
              <a:avLst/>
              <a:gdLst/>
              <a:ahLst/>
              <a:cxnLst/>
              <a:rect r="r" b="b" t="t" l="l"/>
              <a:pathLst>
                <a:path h="1794308" w="2231856">
                  <a:moveTo>
                    <a:pt x="0" y="0"/>
                  </a:moveTo>
                  <a:lnTo>
                    <a:pt x="2231856" y="0"/>
                  </a:lnTo>
                  <a:lnTo>
                    <a:pt x="2231856" y="1794308"/>
                  </a:lnTo>
                  <a:lnTo>
                    <a:pt x="0" y="1794308"/>
                  </a:lnTo>
                  <a:close/>
                </a:path>
              </a:pathLst>
            </a:custGeom>
            <a:solidFill>
              <a:srgbClr val="FFFFFF">
                <a:alpha val="80000"/>
              </a:srgbClr>
            </a:solidFill>
          </p:spPr>
        </p:sp>
      </p:grpSp>
      <p:sp>
        <p:nvSpPr>
          <p:cNvPr name="Freeform 5" id="5"/>
          <p:cNvSpPr/>
          <p:nvPr/>
        </p:nvSpPr>
        <p:spPr>
          <a:xfrm flipH="false" flipV="false" rot="0">
            <a:off x="1178099" y="4603325"/>
            <a:ext cx="4241626" cy="4005610"/>
          </a:xfrm>
          <a:custGeom>
            <a:avLst/>
            <a:gdLst/>
            <a:ahLst/>
            <a:cxnLst/>
            <a:rect r="r" b="b" t="t" l="l"/>
            <a:pathLst>
              <a:path h="4005610" w="4241626">
                <a:moveTo>
                  <a:pt x="0" y="0"/>
                </a:moveTo>
                <a:lnTo>
                  <a:pt x="4241626" y="0"/>
                </a:lnTo>
                <a:lnTo>
                  <a:pt x="4241626" y="4005609"/>
                </a:lnTo>
                <a:lnTo>
                  <a:pt x="0" y="4005609"/>
                </a:lnTo>
                <a:lnTo>
                  <a:pt x="0" y="0"/>
                </a:lnTo>
                <a:close/>
              </a:path>
            </a:pathLst>
          </a:custGeom>
          <a:blipFill>
            <a:blip r:embed="rId3"/>
            <a:stretch>
              <a:fillRect l="-6100" t="-5435" r="-10779" b="-4030"/>
            </a:stretch>
          </a:blipFill>
        </p:spPr>
      </p:sp>
      <p:sp>
        <p:nvSpPr>
          <p:cNvPr name="TextBox 6" id="6"/>
          <p:cNvSpPr txBox="true"/>
          <p:nvPr/>
        </p:nvSpPr>
        <p:spPr>
          <a:xfrm rot="0">
            <a:off x="696620" y="216998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1028700" y="1028700"/>
            <a:ext cx="1170986" cy="1408394"/>
          </a:xfrm>
          <a:custGeom>
            <a:avLst/>
            <a:gdLst/>
            <a:ahLst/>
            <a:cxnLst/>
            <a:rect r="r" b="b" t="t" l="l"/>
            <a:pathLst>
              <a:path h="1408394" w="1170986">
                <a:moveTo>
                  <a:pt x="1170986" y="1408394"/>
                </a:moveTo>
                <a:lnTo>
                  <a:pt x="0" y="1408394"/>
                </a:lnTo>
                <a:lnTo>
                  <a:pt x="0" y="0"/>
                </a:lnTo>
                <a:lnTo>
                  <a:pt x="1170986" y="0"/>
                </a:lnTo>
                <a:lnTo>
                  <a:pt x="1170986"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4" id="4"/>
          <p:cNvGrpSpPr/>
          <p:nvPr/>
        </p:nvGrpSpPr>
        <p:grpSpPr>
          <a:xfrm rot="0">
            <a:off x="1028700" y="3351516"/>
            <a:ext cx="8649425" cy="3920680"/>
            <a:chOff x="0" y="0"/>
            <a:chExt cx="1895187" cy="859066"/>
          </a:xfrm>
        </p:grpSpPr>
        <p:sp>
          <p:nvSpPr>
            <p:cNvPr name="Freeform 5" id="5"/>
            <p:cNvSpPr/>
            <p:nvPr/>
          </p:nvSpPr>
          <p:spPr>
            <a:xfrm flipH="false" flipV="false" rot="0">
              <a:off x="0" y="0"/>
              <a:ext cx="1895187" cy="859065"/>
            </a:xfrm>
            <a:custGeom>
              <a:avLst/>
              <a:gdLst/>
              <a:ahLst/>
              <a:cxnLst/>
              <a:rect r="r" b="b" t="t" l="l"/>
              <a:pathLst>
                <a:path h="859065" w="1895187">
                  <a:moveTo>
                    <a:pt x="0" y="0"/>
                  </a:moveTo>
                  <a:lnTo>
                    <a:pt x="1895187" y="0"/>
                  </a:lnTo>
                  <a:lnTo>
                    <a:pt x="1895187" y="859065"/>
                  </a:lnTo>
                  <a:lnTo>
                    <a:pt x="0" y="859065"/>
                  </a:lnTo>
                  <a:close/>
                </a:path>
              </a:pathLst>
            </a:custGeom>
            <a:solidFill>
              <a:srgbClr val="FFFFFF">
                <a:alpha val="89804"/>
              </a:srgbClr>
            </a:solidFill>
          </p:spPr>
        </p:sp>
      </p:grpSp>
      <p:sp>
        <p:nvSpPr>
          <p:cNvPr name="TextBox 6" id="6"/>
          <p:cNvSpPr txBox="true"/>
          <p:nvPr/>
        </p:nvSpPr>
        <p:spPr>
          <a:xfrm rot="0">
            <a:off x="17287875" y="9536764"/>
            <a:ext cx="485732" cy="306705"/>
          </a:xfrm>
          <a:prstGeom prst="rect">
            <a:avLst/>
          </a:prstGeom>
        </p:spPr>
        <p:txBody>
          <a:bodyPr anchor="t" rtlCol="false" tIns="0" lIns="0" bIns="0" rIns="0">
            <a:spAutoFit/>
          </a:bodyPr>
          <a:lstStyle/>
          <a:p>
            <a:pPr algn="r">
              <a:lnSpc>
                <a:spcPts val="2519"/>
              </a:lnSpc>
            </a:pPr>
            <a:r>
              <a:rPr lang="en-US" sz="1799">
                <a:solidFill>
                  <a:srgbClr val="D3AB49"/>
                </a:solidFill>
                <a:latin typeface="Intro Rust"/>
                <a:ea typeface="Intro Rust"/>
                <a:cs typeface="Intro Rust"/>
                <a:sym typeface="Intro Rust"/>
              </a:rPr>
              <a:t>07.</a:t>
            </a:r>
          </a:p>
        </p:txBody>
      </p:sp>
      <p:sp>
        <p:nvSpPr>
          <p:cNvPr name="TextBox 7" id="7"/>
          <p:cNvSpPr txBox="true"/>
          <p:nvPr/>
        </p:nvSpPr>
        <p:spPr>
          <a:xfrm rot="0">
            <a:off x="2862123" y="1274744"/>
            <a:ext cx="7387902" cy="821055"/>
          </a:xfrm>
          <a:prstGeom prst="rect">
            <a:avLst/>
          </a:prstGeom>
        </p:spPr>
        <p:txBody>
          <a:bodyPr anchor="t" rtlCol="false" tIns="0" lIns="0" bIns="0" rIns="0">
            <a:spAutoFit/>
          </a:bodyPr>
          <a:lstStyle/>
          <a:p>
            <a:pPr algn="l">
              <a:lnSpc>
                <a:spcPts val="6719"/>
              </a:lnSpc>
            </a:pPr>
            <a:r>
              <a:rPr lang="en-US" sz="4800">
                <a:solidFill>
                  <a:srgbClr val="D3AB49"/>
                </a:solidFill>
                <a:latin typeface="Intro Rust"/>
                <a:ea typeface="Intro Rust"/>
                <a:cs typeface="Intro Rust"/>
                <a:sym typeface="Intro Rust"/>
              </a:rPr>
              <a:t>FULL HOUSE SPONSOR</a:t>
            </a:r>
          </a:p>
        </p:txBody>
      </p:sp>
      <p:sp>
        <p:nvSpPr>
          <p:cNvPr name="Freeform 8" id="8"/>
          <p:cNvSpPr/>
          <p:nvPr/>
        </p:nvSpPr>
        <p:spPr>
          <a:xfrm flipH="false" flipV="false" rot="0">
            <a:off x="3852325" y="3810769"/>
            <a:ext cx="3002174" cy="3002174"/>
          </a:xfrm>
          <a:custGeom>
            <a:avLst/>
            <a:gdLst/>
            <a:ahLst/>
            <a:cxnLst/>
            <a:rect r="r" b="b" t="t" l="l"/>
            <a:pathLst>
              <a:path h="3002174" w="3002174">
                <a:moveTo>
                  <a:pt x="0" y="0"/>
                </a:moveTo>
                <a:lnTo>
                  <a:pt x="3002174" y="0"/>
                </a:lnTo>
                <a:lnTo>
                  <a:pt x="3002174" y="3002174"/>
                </a:lnTo>
                <a:lnTo>
                  <a:pt x="0" y="3002174"/>
                </a:lnTo>
                <a:lnTo>
                  <a:pt x="0" y="0"/>
                </a:lnTo>
                <a:close/>
              </a:path>
            </a:pathLst>
          </a:custGeom>
          <a:blipFill>
            <a:blip r:embed="rId5"/>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6597823" cy="5304341"/>
            <a:chOff x="0" y="0"/>
            <a:chExt cx="2231856" cy="1794308"/>
          </a:xfrm>
        </p:grpSpPr>
        <p:sp>
          <p:nvSpPr>
            <p:cNvPr name="Freeform 4" id="4"/>
            <p:cNvSpPr/>
            <p:nvPr/>
          </p:nvSpPr>
          <p:spPr>
            <a:xfrm flipH="false" flipV="false" rot="0">
              <a:off x="0" y="0"/>
              <a:ext cx="2231856" cy="1794308"/>
            </a:xfrm>
            <a:custGeom>
              <a:avLst/>
              <a:gdLst/>
              <a:ahLst/>
              <a:cxnLst/>
              <a:rect r="r" b="b" t="t" l="l"/>
              <a:pathLst>
                <a:path h="1794308" w="2231856">
                  <a:moveTo>
                    <a:pt x="0" y="0"/>
                  </a:moveTo>
                  <a:lnTo>
                    <a:pt x="2231856" y="0"/>
                  </a:lnTo>
                  <a:lnTo>
                    <a:pt x="2231856" y="1794308"/>
                  </a:lnTo>
                  <a:lnTo>
                    <a:pt x="0" y="1794308"/>
                  </a:lnTo>
                  <a:close/>
                </a:path>
              </a:pathLst>
            </a:custGeom>
            <a:solidFill>
              <a:srgbClr val="FFFFFF">
                <a:alpha val="80000"/>
              </a:srgbClr>
            </a:solidFill>
          </p:spPr>
        </p:sp>
      </p:grpSp>
      <p:sp>
        <p:nvSpPr>
          <p:cNvPr name="TextBox 5" id="5"/>
          <p:cNvSpPr txBox="true"/>
          <p:nvPr/>
        </p:nvSpPr>
        <p:spPr>
          <a:xfrm rot="0">
            <a:off x="696620" y="2169989"/>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
        <p:nvSpPr>
          <p:cNvPr name="Freeform 6" id="6"/>
          <p:cNvSpPr/>
          <p:nvPr/>
        </p:nvSpPr>
        <p:spPr>
          <a:xfrm flipH="false" flipV="false" rot="0">
            <a:off x="290069" y="4369621"/>
            <a:ext cx="6017685" cy="4473016"/>
          </a:xfrm>
          <a:custGeom>
            <a:avLst/>
            <a:gdLst/>
            <a:ahLst/>
            <a:cxnLst/>
            <a:rect r="r" b="b" t="t" l="l"/>
            <a:pathLst>
              <a:path h="4473016" w="6017685">
                <a:moveTo>
                  <a:pt x="0" y="0"/>
                </a:moveTo>
                <a:lnTo>
                  <a:pt x="6017685" y="0"/>
                </a:lnTo>
                <a:lnTo>
                  <a:pt x="6017685" y="4473016"/>
                </a:lnTo>
                <a:lnTo>
                  <a:pt x="0" y="4473016"/>
                </a:lnTo>
                <a:lnTo>
                  <a:pt x="0" y="0"/>
                </a:lnTo>
                <a:close/>
              </a:path>
            </a:pathLst>
          </a:custGeom>
          <a:blipFill>
            <a:blip r:embed="rId3"/>
            <a:stretch>
              <a:fillRect l="-3798" t="0" r="-120928" b="-53661"/>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grpSp>
        <p:nvGrpSpPr>
          <p:cNvPr name="Group 2" id="2"/>
          <p:cNvGrpSpPr/>
          <p:nvPr/>
        </p:nvGrpSpPr>
        <p:grpSpPr>
          <a:xfrm rot="0">
            <a:off x="9911280" y="-1223026"/>
            <a:ext cx="12733052" cy="127330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C1E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400478" y="-1072971"/>
            <a:ext cx="12733052" cy="127330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41A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759588" y="-713836"/>
            <a:ext cx="12014831" cy="12014783"/>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47126" t="-18355" r="-10679" b="0"/>
              </a:stretch>
            </a:blipFill>
          </p:spPr>
        </p:sp>
      </p:grpSp>
      <p:sp>
        <p:nvSpPr>
          <p:cNvPr name="TextBox 10" id="10"/>
          <p:cNvSpPr txBox="true"/>
          <p:nvPr/>
        </p:nvSpPr>
        <p:spPr>
          <a:xfrm rot="0">
            <a:off x="1038225" y="707661"/>
            <a:ext cx="10924275" cy="1087648"/>
          </a:xfrm>
          <a:prstGeom prst="rect">
            <a:avLst/>
          </a:prstGeom>
        </p:spPr>
        <p:txBody>
          <a:bodyPr anchor="t" rtlCol="false" tIns="0" lIns="0" bIns="0" rIns="0">
            <a:spAutoFit/>
          </a:bodyPr>
          <a:lstStyle/>
          <a:p>
            <a:pPr algn="l">
              <a:lnSpc>
                <a:spcPts val="8825"/>
              </a:lnSpc>
              <a:spcBef>
                <a:spcPct val="0"/>
              </a:spcBef>
            </a:pPr>
            <a:r>
              <a:rPr lang="en-US" sz="6304">
                <a:solidFill>
                  <a:srgbClr val="FFFFFF"/>
                </a:solidFill>
                <a:latin typeface="Intro Rust"/>
                <a:ea typeface="Intro Rust"/>
                <a:cs typeface="Intro Rust"/>
                <a:sym typeface="Intro Rust"/>
              </a:rPr>
              <a:t>Client Testimonial</a:t>
            </a:r>
          </a:p>
        </p:txBody>
      </p:sp>
      <p:sp>
        <p:nvSpPr>
          <p:cNvPr name="TextBox 11" id="11"/>
          <p:cNvSpPr txBox="true"/>
          <p:nvPr/>
        </p:nvSpPr>
        <p:spPr>
          <a:xfrm rot="0">
            <a:off x="1028700" y="3222088"/>
            <a:ext cx="8352105" cy="3833299"/>
          </a:xfrm>
          <a:prstGeom prst="rect">
            <a:avLst/>
          </a:prstGeom>
        </p:spPr>
        <p:txBody>
          <a:bodyPr anchor="t" rtlCol="false" tIns="0" lIns="0" bIns="0" rIns="0">
            <a:spAutoFit/>
          </a:bodyPr>
          <a:lstStyle/>
          <a:p>
            <a:pPr algn="l">
              <a:lnSpc>
                <a:spcPts val="5039"/>
              </a:lnSpc>
            </a:pPr>
            <a:r>
              <a:rPr lang="en-US" sz="4199">
                <a:solidFill>
                  <a:srgbClr val="FFFFFF"/>
                </a:solidFill>
                <a:latin typeface="Public Sans"/>
                <a:ea typeface="Public Sans"/>
                <a:cs typeface="Public Sans"/>
                <a:sym typeface="Public Sans"/>
              </a:rPr>
              <a:t>Foundations to Freedom was life- transforming for our son. They gave him the tools and opportunities to beat his addiction and start living his life to his full potential. </a:t>
            </a:r>
            <a:r>
              <a:rPr lang="en-US" sz="4199" i="true">
                <a:solidFill>
                  <a:srgbClr val="FFFFFF"/>
                </a:solidFill>
                <a:latin typeface="Public Sans Italics"/>
                <a:ea typeface="Public Sans Italics"/>
                <a:cs typeface="Public Sans Italics"/>
                <a:sym typeface="Public Sans Italics"/>
              </a:rPr>
              <a:t>—Rhonda</a:t>
            </a:r>
          </a:p>
        </p:txBody>
      </p:sp>
      <p:sp>
        <p:nvSpPr>
          <p:cNvPr name="Freeform 12" id="12"/>
          <p:cNvSpPr/>
          <p:nvPr/>
        </p:nvSpPr>
        <p:spPr>
          <a:xfrm flipH="false" flipV="false" rot="0">
            <a:off x="1028700" y="8754468"/>
            <a:ext cx="4117027" cy="1007664"/>
          </a:xfrm>
          <a:custGeom>
            <a:avLst/>
            <a:gdLst/>
            <a:ahLst/>
            <a:cxnLst/>
            <a:rect r="r" b="b" t="t" l="l"/>
            <a:pathLst>
              <a:path h="1007664" w="4117027">
                <a:moveTo>
                  <a:pt x="0" y="0"/>
                </a:moveTo>
                <a:lnTo>
                  <a:pt x="4117027" y="0"/>
                </a:lnTo>
                <a:lnTo>
                  <a:pt x="4117027" y="1007664"/>
                </a:lnTo>
                <a:lnTo>
                  <a:pt x="0" y="1007664"/>
                </a:lnTo>
                <a:lnTo>
                  <a:pt x="0" y="0"/>
                </a:lnTo>
                <a:close/>
              </a:path>
            </a:pathLst>
          </a:custGeom>
          <a:blipFill>
            <a:blip r:embed="rId3"/>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3566191"/>
            <a:chOff x="0" y="0"/>
            <a:chExt cx="2824711" cy="1206341"/>
          </a:xfrm>
        </p:grpSpPr>
        <p:sp>
          <p:nvSpPr>
            <p:cNvPr name="Freeform 4" id="4"/>
            <p:cNvSpPr/>
            <p:nvPr/>
          </p:nvSpPr>
          <p:spPr>
            <a:xfrm flipH="false" flipV="false" rot="0">
              <a:off x="0" y="0"/>
              <a:ext cx="2824711" cy="1206341"/>
            </a:xfrm>
            <a:custGeom>
              <a:avLst/>
              <a:gdLst/>
              <a:ahLst/>
              <a:cxnLst/>
              <a:rect r="r" b="b" t="t" l="l"/>
              <a:pathLst>
                <a:path h="1206341" w="2824711">
                  <a:moveTo>
                    <a:pt x="0" y="0"/>
                  </a:moveTo>
                  <a:lnTo>
                    <a:pt x="2824711" y="0"/>
                  </a:lnTo>
                  <a:lnTo>
                    <a:pt x="2824711" y="1206341"/>
                  </a:lnTo>
                  <a:lnTo>
                    <a:pt x="0" y="1206341"/>
                  </a:lnTo>
                  <a:close/>
                </a:path>
              </a:pathLst>
            </a:custGeom>
            <a:solidFill>
              <a:srgbClr val="FFFFFF">
                <a:alpha val="80000"/>
              </a:srgbClr>
            </a:solidFill>
          </p:spPr>
        </p:sp>
      </p:grpSp>
      <p:sp>
        <p:nvSpPr>
          <p:cNvPr name="TextBox 5" id="5"/>
          <p:cNvSpPr txBox="true"/>
          <p:nvPr/>
        </p:nvSpPr>
        <p:spPr>
          <a:xfrm rot="0">
            <a:off x="912408" y="2062095"/>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
        <p:nvSpPr>
          <p:cNvPr name="Freeform 6" id="6"/>
          <p:cNvSpPr/>
          <p:nvPr/>
        </p:nvSpPr>
        <p:spPr>
          <a:xfrm flipH="false" flipV="false" rot="0">
            <a:off x="2435820" y="4230923"/>
            <a:ext cx="3324390" cy="3012262"/>
          </a:xfrm>
          <a:custGeom>
            <a:avLst/>
            <a:gdLst/>
            <a:ahLst/>
            <a:cxnLst/>
            <a:rect r="r" b="b" t="t" l="l"/>
            <a:pathLst>
              <a:path h="3012262" w="3324390">
                <a:moveTo>
                  <a:pt x="0" y="0"/>
                </a:moveTo>
                <a:lnTo>
                  <a:pt x="3324391" y="0"/>
                </a:lnTo>
                <a:lnTo>
                  <a:pt x="3324391" y="3012262"/>
                </a:lnTo>
                <a:lnTo>
                  <a:pt x="0" y="3012262"/>
                </a:lnTo>
                <a:lnTo>
                  <a:pt x="0" y="0"/>
                </a:lnTo>
                <a:close/>
              </a:path>
            </a:pathLst>
          </a:custGeom>
          <a:blipFill>
            <a:blip r:embed="rId3"/>
            <a:stretch>
              <a:fillRect l="-72898" t="-34255" r="-73458" b="-38369"/>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1028700" y="1028700"/>
            <a:ext cx="1170986" cy="1408394"/>
          </a:xfrm>
          <a:custGeom>
            <a:avLst/>
            <a:gdLst/>
            <a:ahLst/>
            <a:cxnLst/>
            <a:rect r="r" b="b" t="t" l="l"/>
            <a:pathLst>
              <a:path h="1408394" w="1170986">
                <a:moveTo>
                  <a:pt x="1170986" y="1408394"/>
                </a:moveTo>
                <a:lnTo>
                  <a:pt x="0" y="1408394"/>
                </a:lnTo>
                <a:lnTo>
                  <a:pt x="0" y="0"/>
                </a:lnTo>
                <a:lnTo>
                  <a:pt x="1170986" y="0"/>
                </a:lnTo>
                <a:lnTo>
                  <a:pt x="1170986"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4" id="4"/>
          <p:cNvGrpSpPr/>
          <p:nvPr/>
        </p:nvGrpSpPr>
        <p:grpSpPr>
          <a:xfrm rot="0">
            <a:off x="1028700" y="3321741"/>
            <a:ext cx="8649425" cy="3920680"/>
            <a:chOff x="0" y="0"/>
            <a:chExt cx="1895187" cy="859066"/>
          </a:xfrm>
        </p:grpSpPr>
        <p:sp>
          <p:nvSpPr>
            <p:cNvPr name="Freeform 5" id="5"/>
            <p:cNvSpPr/>
            <p:nvPr/>
          </p:nvSpPr>
          <p:spPr>
            <a:xfrm flipH="false" flipV="false" rot="0">
              <a:off x="0" y="0"/>
              <a:ext cx="1895187" cy="859065"/>
            </a:xfrm>
            <a:custGeom>
              <a:avLst/>
              <a:gdLst/>
              <a:ahLst/>
              <a:cxnLst/>
              <a:rect r="r" b="b" t="t" l="l"/>
              <a:pathLst>
                <a:path h="859065" w="1895187">
                  <a:moveTo>
                    <a:pt x="0" y="0"/>
                  </a:moveTo>
                  <a:lnTo>
                    <a:pt x="1895187" y="0"/>
                  </a:lnTo>
                  <a:lnTo>
                    <a:pt x="1895187" y="859065"/>
                  </a:lnTo>
                  <a:lnTo>
                    <a:pt x="0" y="859065"/>
                  </a:lnTo>
                  <a:close/>
                </a:path>
              </a:pathLst>
            </a:custGeom>
            <a:solidFill>
              <a:srgbClr val="FFFFFF">
                <a:alpha val="89804"/>
              </a:srgbClr>
            </a:solidFill>
          </p:spPr>
        </p:sp>
      </p:grpSp>
      <p:sp>
        <p:nvSpPr>
          <p:cNvPr name="TextBox 6" id="6"/>
          <p:cNvSpPr txBox="true"/>
          <p:nvPr/>
        </p:nvSpPr>
        <p:spPr>
          <a:xfrm rot="0">
            <a:off x="17287875" y="9536764"/>
            <a:ext cx="485732" cy="306705"/>
          </a:xfrm>
          <a:prstGeom prst="rect">
            <a:avLst/>
          </a:prstGeom>
        </p:spPr>
        <p:txBody>
          <a:bodyPr anchor="t" rtlCol="false" tIns="0" lIns="0" bIns="0" rIns="0">
            <a:spAutoFit/>
          </a:bodyPr>
          <a:lstStyle/>
          <a:p>
            <a:pPr algn="r">
              <a:lnSpc>
                <a:spcPts val="2519"/>
              </a:lnSpc>
            </a:pPr>
            <a:r>
              <a:rPr lang="en-US" sz="1799">
                <a:solidFill>
                  <a:srgbClr val="D3AB49"/>
                </a:solidFill>
                <a:latin typeface="Intro Rust"/>
                <a:ea typeface="Intro Rust"/>
                <a:cs typeface="Intro Rust"/>
                <a:sym typeface="Intro Rust"/>
              </a:rPr>
              <a:t>07.</a:t>
            </a:r>
          </a:p>
        </p:txBody>
      </p:sp>
      <p:sp>
        <p:nvSpPr>
          <p:cNvPr name="TextBox 7" id="7"/>
          <p:cNvSpPr txBox="true"/>
          <p:nvPr/>
        </p:nvSpPr>
        <p:spPr>
          <a:xfrm rot="0">
            <a:off x="2862123" y="1274744"/>
            <a:ext cx="7387902" cy="821055"/>
          </a:xfrm>
          <a:prstGeom prst="rect">
            <a:avLst/>
          </a:prstGeom>
        </p:spPr>
        <p:txBody>
          <a:bodyPr anchor="t" rtlCol="false" tIns="0" lIns="0" bIns="0" rIns="0">
            <a:spAutoFit/>
          </a:bodyPr>
          <a:lstStyle/>
          <a:p>
            <a:pPr algn="l">
              <a:lnSpc>
                <a:spcPts val="6719"/>
              </a:lnSpc>
            </a:pPr>
            <a:r>
              <a:rPr lang="en-US" sz="4800">
                <a:solidFill>
                  <a:srgbClr val="D3AB49"/>
                </a:solidFill>
                <a:latin typeface="Intro Rust"/>
                <a:ea typeface="Intro Rust"/>
                <a:cs typeface="Intro Rust"/>
                <a:sym typeface="Intro Rust"/>
              </a:rPr>
              <a:t>FULL HOUSE SPONSOR</a:t>
            </a:r>
          </a:p>
        </p:txBody>
      </p:sp>
      <p:sp>
        <p:nvSpPr>
          <p:cNvPr name="TextBox 8" id="8"/>
          <p:cNvSpPr txBox="true"/>
          <p:nvPr/>
        </p:nvSpPr>
        <p:spPr>
          <a:xfrm rot="0">
            <a:off x="2026189" y="4716511"/>
            <a:ext cx="6654446" cy="1016841"/>
          </a:xfrm>
          <a:prstGeom prst="rect">
            <a:avLst/>
          </a:prstGeom>
        </p:spPr>
        <p:txBody>
          <a:bodyPr anchor="t" rtlCol="false" tIns="0" lIns="0" bIns="0" rIns="0">
            <a:spAutoFit/>
          </a:bodyPr>
          <a:lstStyle/>
          <a:p>
            <a:pPr algn="ctr">
              <a:lnSpc>
                <a:spcPts val="8404"/>
              </a:lnSpc>
            </a:pPr>
            <a:r>
              <a:rPr lang="en-US" sz="6003">
                <a:solidFill>
                  <a:srgbClr val="004B87"/>
                </a:solidFill>
                <a:latin typeface="Intro Rust"/>
                <a:ea typeface="Intro Rust"/>
                <a:cs typeface="Intro Rust"/>
                <a:sym typeface="Intro Rust"/>
              </a:rPr>
              <a:t>Judy Thompson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3185191"/>
            <a:chOff x="0" y="0"/>
            <a:chExt cx="2824711" cy="1077460"/>
          </a:xfrm>
        </p:grpSpPr>
        <p:sp>
          <p:nvSpPr>
            <p:cNvPr name="Freeform 4" id="4"/>
            <p:cNvSpPr/>
            <p:nvPr/>
          </p:nvSpPr>
          <p:spPr>
            <a:xfrm flipH="false" flipV="false" rot="0">
              <a:off x="0" y="0"/>
              <a:ext cx="2824711" cy="1077460"/>
            </a:xfrm>
            <a:custGeom>
              <a:avLst/>
              <a:gdLst/>
              <a:ahLst/>
              <a:cxnLst/>
              <a:rect r="r" b="b" t="t" l="l"/>
              <a:pathLst>
                <a:path h="1077460" w="2824711">
                  <a:moveTo>
                    <a:pt x="0" y="0"/>
                  </a:moveTo>
                  <a:lnTo>
                    <a:pt x="2824711" y="0"/>
                  </a:lnTo>
                  <a:lnTo>
                    <a:pt x="2824711" y="1077460"/>
                  </a:lnTo>
                  <a:lnTo>
                    <a:pt x="0" y="1077460"/>
                  </a:lnTo>
                  <a:close/>
                </a:path>
              </a:pathLst>
            </a:custGeom>
            <a:solidFill>
              <a:srgbClr val="FFFFFF">
                <a:alpha val="55686"/>
              </a:srgbClr>
            </a:solidFill>
          </p:spPr>
        </p:sp>
      </p:grpSp>
      <p:sp>
        <p:nvSpPr>
          <p:cNvPr name="TextBox 5" id="5"/>
          <p:cNvSpPr txBox="true"/>
          <p:nvPr/>
        </p:nvSpPr>
        <p:spPr>
          <a:xfrm rot="0">
            <a:off x="912408" y="2156502"/>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
        <p:nvSpPr>
          <p:cNvPr name="Freeform 6" id="6"/>
          <p:cNvSpPr/>
          <p:nvPr/>
        </p:nvSpPr>
        <p:spPr>
          <a:xfrm flipH="false" flipV="false" rot="0">
            <a:off x="743469" y="4932811"/>
            <a:ext cx="6540154" cy="1227486"/>
          </a:xfrm>
          <a:custGeom>
            <a:avLst/>
            <a:gdLst/>
            <a:ahLst/>
            <a:cxnLst/>
            <a:rect r="r" b="b" t="t" l="l"/>
            <a:pathLst>
              <a:path h="1227486" w="6540154">
                <a:moveTo>
                  <a:pt x="0" y="0"/>
                </a:moveTo>
                <a:lnTo>
                  <a:pt x="6540154" y="0"/>
                </a:lnTo>
                <a:lnTo>
                  <a:pt x="6540154" y="1227486"/>
                </a:lnTo>
                <a:lnTo>
                  <a:pt x="0" y="1227486"/>
                </a:lnTo>
                <a:lnTo>
                  <a:pt x="0" y="0"/>
                </a:lnTo>
                <a:close/>
              </a:path>
            </a:pathLst>
          </a:custGeom>
          <a:blipFill>
            <a:blip r:embed="rId3"/>
            <a:stretch>
              <a:fillRect l="0" t="-88912" r="0" b="-89479"/>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grpSp>
        <p:nvGrpSpPr>
          <p:cNvPr name="Group 2" id="2"/>
          <p:cNvGrpSpPr/>
          <p:nvPr/>
        </p:nvGrpSpPr>
        <p:grpSpPr>
          <a:xfrm rot="0">
            <a:off x="0" y="0"/>
            <a:ext cx="6693656" cy="10287000"/>
            <a:chOff x="0" y="0"/>
            <a:chExt cx="8924874" cy="13716000"/>
          </a:xfrm>
        </p:grpSpPr>
        <p:pic>
          <p:nvPicPr>
            <p:cNvPr name="Picture 3" id="3"/>
            <p:cNvPicPr>
              <a:picLocks noChangeAspect="true"/>
            </p:cNvPicPr>
            <p:nvPr/>
          </p:nvPicPr>
          <p:blipFill>
            <a:blip r:embed="rId2"/>
            <a:srcRect l="28349" t="0" r="28349" b="0"/>
            <a:stretch>
              <a:fillRect/>
            </a:stretch>
          </p:blipFill>
          <p:spPr>
            <a:xfrm flipH="false" flipV="false">
              <a:off x="0" y="0"/>
              <a:ext cx="8924874" cy="13716000"/>
            </a:xfrm>
            <a:prstGeom prst="rect">
              <a:avLst/>
            </a:prstGeom>
          </p:spPr>
        </p:pic>
      </p:grpSp>
      <p:sp>
        <p:nvSpPr>
          <p:cNvPr name="Freeform 4" id="4"/>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5" id="5"/>
          <p:cNvGrpSpPr/>
          <p:nvPr/>
        </p:nvGrpSpPr>
        <p:grpSpPr>
          <a:xfrm rot="0">
            <a:off x="10132472" y="7655228"/>
            <a:ext cx="7126828" cy="2050020"/>
            <a:chOff x="0" y="0"/>
            <a:chExt cx="1760246" cy="506332"/>
          </a:xfrm>
        </p:grpSpPr>
        <p:sp>
          <p:nvSpPr>
            <p:cNvPr name="Freeform 6" id="6"/>
            <p:cNvSpPr/>
            <p:nvPr/>
          </p:nvSpPr>
          <p:spPr>
            <a:xfrm flipH="false" flipV="false" rot="0">
              <a:off x="0" y="0"/>
              <a:ext cx="1760246" cy="506332"/>
            </a:xfrm>
            <a:custGeom>
              <a:avLst/>
              <a:gdLst/>
              <a:ahLst/>
              <a:cxnLst/>
              <a:rect r="r" b="b" t="t" l="l"/>
              <a:pathLst>
                <a:path h="506332" w="1760246">
                  <a:moveTo>
                    <a:pt x="0" y="0"/>
                  </a:moveTo>
                  <a:lnTo>
                    <a:pt x="1760246" y="0"/>
                  </a:lnTo>
                  <a:lnTo>
                    <a:pt x="1760246" y="506332"/>
                  </a:lnTo>
                  <a:lnTo>
                    <a:pt x="0" y="506332"/>
                  </a:lnTo>
                  <a:close/>
                </a:path>
              </a:pathLst>
            </a:custGeom>
            <a:solidFill>
              <a:srgbClr val="FFFFFF"/>
            </a:solidFill>
          </p:spPr>
        </p:sp>
        <p:sp>
          <p:nvSpPr>
            <p:cNvPr name="TextBox 7" id="7"/>
            <p:cNvSpPr txBox="true"/>
            <p:nvPr/>
          </p:nvSpPr>
          <p:spPr>
            <a:xfrm>
              <a:off x="0" y="9525"/>
              <a:ext cx="1760246" cy="496807"/>
            </a:xfrm>
            <a:prstGeom prst="rect">
              <a:avLst/>
            </a:prstGeom>
          </p:spPr>
          <p:txBody>
            <a:bodyPr anchor="ctr" rtlCol="false" tIns="50800" lIns="50800" bIns="50800" rIns="50800"/>
            <a:lstStyle/>
            <a:p>
              <a:pPr algn="ctr">
                <a:lnSpc>
                  <a:spcPts val="1657"/>
                </a:lnSpc>
              </a:pPr>
            </a:p>
          </p:txBody>
        </p:sp>
      </p:grpSp>
      <p:sp>
        <p:nvSpPr>
          <p:cNvPr name="Freeform 8" id="8"/>
          <p:cNvSpPr/>
          <p:nvPr/>
        </p:nvSpPr>
        <p:spPr>
          <a:xfrm flipH="false" flipV="false" rot="0">
            <a:off x="10377095" y="7904722"/>
            <a:ext cx="6648483" cy="1579389"/>
          </a:xfrm>
          <a:custGeom>
            <a:avLst/>
            <a:gdLst/>
            <a:ahLst/>
            <a:cxnLst/>
            <a:rect r="r" b="b" t="t" l="l"/>
            <a:pathLst>
              <a:path h="1579389" w="6648483">
                <a:moveTo>
                  <a:pt x="0" y="0"/>
                </a:moveTo>
                <a:lnTo>
                  <a:pt x="6648483" y="0"/>
                </a:lnTo>
                <a:lnTo>
                  <a:pt x="6648483" y="1579389"/>
                </a:lnTo>
                <a:lnTo>
                  <a:pt x="0" y="1579389"/>
                </a:lnTo>
                <a:lnTo>
                  <a:pt x="0" y="0"/>
                </a:lnTo>
                <a:close/>
              </a:path>
            </a:pathLst>
          </a:custGeom>
          <a:blipFill>
            <a:blip r:embed="rId5"/>
            <a:stretch>
              <a:fillRect l="-5550" t="-11553" r="-4391" b="-18515"/>
            </a:stretch>
          </a:blipFill>
        </p:spPr>
      </p:sp>
      <p:sp>
        <p:nvSpPr>
          <p:cNvPr name="Freeform 9" id="9"/>
          <p:cNvSpPr/>
          <p:nvPr/>
        </p:nvSpPr>
        <p:spPr>
          <a:xfrm flipH="false" flipV="false" rot="0">
            <a:off x="10132472" y="5419725"/>
            <a:ext cx="7067868" cy="2138798"/>
          </a:xfrm>
          <a:custGeom>
            <a:avLst/>
            <a:gdLst/>
            <a:ahLst/>
            <a:cxnLst/>
            <a:rect r="r" b="b" t="t" l="l"/>
            <a:pathLst>
              <a:path h="2138798" w="7067868">
                <a:moveTo>
                  <a:pt x="0" y="0"/>
                </a:moveTo>
                <a:lnTo>
                  <a:pt x="7067868" y="0"/>
                </a:lnTo>
                <a:lnTo>
                  <a:pt x="7067868" y="2138798"/>
                </a:lnTo>
                <a:lnTo>
                  <a:pt x="0" y="2138798"/>
                </a:lnTo>
                <a:lnTo>
                  <a:pt x="0" y="0"/>
                </a:lnTo>
                <a:close/>
              </a:path>
            </a:pathLst>
          </a:custGeom>
          <a:blipFill>
            <a:blip r:embed="rId6"/>
            <a:stretch>
              <a:fillRect l="0" t="0" r="0" b="0"/>
            </a:stretch>
          </a:blipFill>
        </p:spPr>
      </p:sp>
      <p:sp>
        <p:nvSpPr>
          <p:cNvPr name="TextBox 10" id="10"/>
          <p:cNvSpPr txBox="true"/>
          <p:nvPr/>
        </p:nvSpPr>
        <p:spPr>
          <a:xfrm rot="0">
            <a:off x="10473656" y="1274744"/>
            <a:ext cx="5129527" cy="821055"/>
          </a:xfrm>
          <a:prstGeom prst="rect">
            <a:avLst/>
          </a:prstGeom>
        </p:spPr>
        <p:txBody>
          <a:bodyPr anchor="t" rtlCol="false" tIns="0" lIns="0" bIns="0" rIns="0">
            <a:spAutoFit/>
          </a:bodyPr>
          <a:lstStyle/>
          <a:p>
            <a:pPr algn="r">
              <a:lnSpc>
                <a:spcPts val="6719"/>
              </a:lnSpc>
            </a:pPr>
            <a:r>
              <a:rPr lang="en-US" sz="4800">
                <a:solidFill>
                  <a:srgbClr val="D3AB49"/>
                </a:solidFill>
                <a:latin typeface="Intro Rust"/>
                <a:ea typeface="Intro Rust"/>
                <a:cs typeface="Intro Rust"/>
                <a:sym typeface="Intro Rust"/>
              </a:rPr>
              <a:t>LIVE AUCTION</a:t>
            </a:r>
          </a:p>
        </p:txBody>
      </p:sp>
      <p:sp>
        <p:nvSpPr>
          <p:cNvPr name="TextBox 11" id="11"/>
          <p:cNvSpPr txBox="true"/>
          <p:nvPr/>
        </p:nvSpPr>
        <p:spPr>
          <a:xfrm rot="0">
            <a:off x="10030261" y="2726738"/>
            <a:ext cx="5572921" cy="1028701"/>
          </a:xfrm>
          <a:prstGeom prst="rect">
            <a:avLst/>
          </a:prstGeom>
        </p:spPr>
        <p:txBody>
          <a:bodyPr anchor="t" rtlCol="false" tIns="0" lIns="0" bIns="0" rIns="0">
            <a:spAutoFit/>
          </a:bodyPr>
          <a:lstStyle/>
          <a:p>
            <a:pPr algn="r">
              <a:lnSpc>
                <a:spcPts val="4199"/>
              </a:lnSpc>
            </a:pPr>
            <a:r>
              <a:rPr lang="en-US" sz="2999" spc="29">
                <a:solidFill>
                  <a:srgbClr val="FFFFFF"/>
                </a:solidFill>
                <a:latin typeface="Glacial Indifference"/>
                <a:ea typeface="Glacial Indifference"/>
                <a:cs typeface="Glacial Indifference"/>
                <a:sym typeface="Glacial Indifference"/>
              </a:rPr>
              <a:t>THE SHORES RESORT AND LUXURY CAR RENTAL</a:t>
            </a:r>
          </a:p>
        </p:txBody>
      </p:sp>
      <p:sp>
        <p:nvSpPr>
          <p:cNvPr name="Freeform 12" id="12"/>
          <p:cNvSpPr/>
          <p:nvPr/>
        </p:nvSpPr>
        <p:spPr>
          <a:xfrm flipH="false" flipV="false" rot="0">
            <a:off x="4065570" y="1557339"/>
            <a:ext cx="6600358" cy="1956149"/>
          </a:xfrm>
          <a:custGeom>
            <a:avLst/>
            <a:gdLst/>
            <a:ahLst/>
            <a:cxnLst/>
            <a:rect r="r" b="b" t="t" l="l"/>
            <a:pathLst>
              <a:path h="1956149" w="6600358">
                <a:moveTo>
                  <a:pt x="0" y="0"/>
                </a:moveTo>
                <a:lnTo>
                  <a:pt x="6600358" y="0"/>
                </a:lnTo>
                <a:lnTo>
                  <a:pt x="6600358" y="1956148"/>
                </a:lnTo>
                <a:lnTo>
                  <a:pt x="0" y="1956148"/>
                </a:lnTo>
                <a:lnTo>
                  <a:pt x="0" y="0"/>
                </a:lnTo>
                <a:close/>
              </a:path>
            </a:pathLst>
          </a:custGeom>
          <a:blipFill>
            <a:blip r:embed="rId7"/>
            <a:stretch>
              <a:fillRect l="-14788" t="-40242" r="-11002" b="-42956"/>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sp>
        <p:nvSpPr>
          <p:cNvPr name="Freeform 2" id="2"/>
          <p:cNvSpPr/>
          <p:nvPr/>
        </p:nvSpPr>
        <p:spPr>
          <a:xfrm flipH="false" flipV="false" rot="0">
            <a:off x="7548428" y="1205477"/>
            <a:ext cx="3191144" cy="1804383"/>
          </a:xfrm>
          <a:custGeom>
            <a:avLst/>
            <a:gdLst/>
            <a:ahLst/>
            <a:cxnLst/>
            <a:rect r="r" b="b" t="t" l="l"/>
            <a:pathLst>
              <a:path h="1804383" w="3191144">
                <a:moveTo>
                  <a:pt x="0" y="0"/>
                </a:moveTo>
                <a:lnTo>
                  <a:pt x="3191144" y="0"/>
                </a:lnTo>
                <a:lnTo>
                  <a:pt x="3191144" y="1804383"/>
                </a:lnTo>
                <a:lnTo>
                  <a:pt x="0" y="1804383"/>
                </a:lnTo>
                <a:lnTo>
                  <a:pt x="0" y="0"/>
                </a:lnTo>
                <a:close/>
              </a:path>
            </a:pathLst>
          </a:custGeom>
          <a:blipFill>
            <a:blip r:embed="rId2"/>
            <a:stretch>
              <a:fillRect l="0" t="0" r="0" b="0"/>
            </a:stretch>
          </a:blipFill>
        </p:spPr>
      </p:sp>
      <p:sp>
        <p:nvSpPr>
          <p:cNvPr name="TextBox 3" id="3"/>
          <p:cNvSpPr txBox="true"/>
          <p:nvPr/>
        </p:nvSpPr>
        <p:spPr>
          <a:xfrm rot="0">
            <a:off x="0" y="3495635"/>
            <a:ext cx="18288000" cy="1271024"/>
          </a:xfrm>
          <a:prstGeom prst="rect">
            <a:avLst/>
          </a:prstGeom>
        </p:spPr>
        <p:txBody>
          <a:bodyPr anchor="t" rtlCol="false" tIns="0" lIns="0" bIns="0" rIns="0">
            <a:spAutoFit/>
          </a:bodyPr>
          <a:lstStyle/>
          <a:p>
            <a:pPr algn="ctr">
              <a:lnSpc>
                <a:spcPts val="10371"/>
              </a:lnSpc>
            </a:pPr>
            <a:r>
              <a:rPr lang="en-US" sz="7408">
                <a:solidFill>
                  <a:srgbClr val="FFFFFF"/>
                </a:solidFill>
                <a:latin typeface="Intro Rust"/>
                <a:ea typeface="Intro Rust"/>
                <a:cs typeface="Intro Rust"/>
                <a:sym typeface="Intro Rust"/>
              </a:rPr>
              <a:t>OUR TEAM</a:t>
            </a:r>
          </a:p>
        </p:txBody>
      </p:sp>
      <p:sp>
        <p:nvSpPr>
          <p:cNvPr name="TextBox 4" id="4"/>
          <p:cNvSpPr txBox="true"/>
          <p:nvPr/>
        </p:nvSpPr>
        <p:spPr>
          <a:xfrm rot="0">
            <a:off x="0" y="5260316"/>
            <a:ext cx="18288000" cy="2503170"/>
          </a:xfrm>
          <a:prstGeom prst="rect">
            <a:avLst/>
          </a:prstGeom>
        </p:spPr>
        <p:txBody>
          <a:bodyPr anchor="t" rtlCol="false" tIns="0" lIns="0" bIns="0" rIns="0">
            <a:spAutoFit/>
          </a:bodyPr>
          <a:lstStyle/>
          <a:p>
            <a:pPr algn="ctr">
              <a:lnSpc>
                <a:spcPts val="5040"/>
              </a:lnSpc>
            </a:pPr>
            <a:r>
              <a:rPr lang="en-US" sz="3000">
                <a:solidFill>
                  <a:srgbClr val="FFFFFF"/>
                </a:solidFill>
                <a:latin typeface="Canva Sans"/>
                <a:ea typeface="Canva Sans"/>
                <a:cs typeface="Canva Sans"/>
                <a:sym typeface="Canva Sans"/>
              </a:rPr>
              <a:t>At Foundations To Freedom, our team is a family of compassionate</a:t>
            </a:r>
          </a:p>
          <a:p>
            <a:pPr algn="ctr">
              <a:lnSpc>
                <a:spcPts val="5040"/>
              </a:lnSpc>
            </a:pPr>
            <a:r>
              <a:rPr lang="en-US" sz="3000">
                <a:solidFill>
                  <a:srgbClr val="FFFFFF"/>
                </a:solidFill>
                <a:latin typeface="Canva Sans"/>
                <a:ea typeface="Canva Sans"/>
                <a:cs typeface="Canva Sans"/>
                <a:sym typeface="Canva Sans"/>
              </a:rPr>
              <a:t>professionals who understand the complexities of substance use disorder.</a:t>
            </a:r>
          </a:p>
          <a:p>
            <a:pPr algn="ctr">
              <a:lnSpc>
                <a:spcPts val="5040"/>
              </a:lnSpc>
            </a:pPr>
            <a:r>
              <a:rPr lang="en-US" sz="3000">
                <a:solidFill>
                  <a:srgbClr val="FFFFFF"/>
                </a:solidFill>
                <a:latin typeface="Canva Sans"/>
                <a:ea typeface="Canva Sans"/>
                <a:cs typeface="Canva Sans"/>
                <a:sym typeface="Canva Sans"/>
              </a:rPr>
              <a:t>With experienced therapists, dedicated case managers, and empathetic staff, we</a:t>
            </a:r>
          </a:p>
          <a:p>
            <a:pPr algn="ctr">
              <a:lnSpc>
                <a:spcPts val="5040"/>
              </a:lnSpc>
            </a:pPr>
            <a:r>
              <a:rPr lang="en-US" sz="3000">
                <a:solidFill>
                  <a:srgbClr val="FFFFFF"/>
                </a:solidFill>
                <a:latin typeface="Canva Sans"/>
                <a:ea typeface="Canva Sans"/>
                <a:cs typeface="Canva Sans"/>
                <a:sym typeface="Canva Sans"/>
              </a:rPr>
              <a:t>stand beside you, drawing from our own journeys to provide unwavering guidance.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0000"/>
            </a:blip>
            <a:stretch>
              <a:fillRect l="0" t="-9222" r="0" b="-9222"/>
            </a:stretch>
          </a:blipFill>
        </p:spPr>
      </p:sp>
      <p:sp>
        <p:nvSpPr>
          <p:cNvPr name="Freeform 3" id="3"/>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sp>
        <p:nvSpPr>
          <p:cNvPr name="TextBox 4" id="4"/>
          <p:cNvSpPr txBox="true"/>
          <p:nvPr/>
        </p:nvSpPr>
        <p:spPr>
          <a:xfrm rot="0">
            <a:off x="8600583" y="1426573"/>
            <a:ext cx="6809491" cy="669798"/>
          </a:xfrm>
          <a:prstGeom prst="rect">
            <a:avLst/>
          </a:prstGeom>
        </p:spPr>
        <p:txBody>
          <a:bodyPr anchor="t" rtlCol="false" tIns="0" lIns="0" bIns="0" rIns="0">
            <a:spAutoFit/>
          </a:bodyPr>
          <a:lstStyle/>
          <a:p>
            <a:pPr algn="r">
              <a:lnSpc>
                <a:spcPts val="5136"/>
              </a:lnSpc>
            </a:pPr>
            <a:r>
              <a:rPr lang="en-US" sz="4800">
                <a:solidFill>
                  <a:srgbClr val="23519F"/>
                </a:solidFill>
                <a:latin typeface="Intro Rust"/>
                <a:ea typeface="Intro Rust"/>
                <a:cs typeface="Intro Rust"/>
                <a:sym typeface="Intro Rust"/>
              </a:rPr>
              <a:t>PREMIER SPONSOR</a:t>
            </a:r>
          </a:p>
        </p:txBody>
      </p:sp>
      <p:sp>
        <p:nvSpPr>
          <p:cNvPr name="AutoShape 5" id="5"/>
          <p:cNvSpPr/>
          <p:nvPr/>
        </p:nvSpPr>
        <p:spPr>
          <a:xfrm rot="0">
            <a:off x="5041371" y="2691418"/>
            <a:ext cx="10368703"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3246506" y="3685144"/>
            <a:ext cx="11794988" cy="5171722"/>
          </a:xfrm>
          <a:custGeom>
            <a:avLst/>
            <a:gdLst/>
            <a:ahLst/>
            <a:cxnLst/>
            <a:rect r="r" b="b" t="t" l="l"/>
            <a:pathLst>
              <a:path h="5171722" w="11794988">
                <a:moveTo>
                  <a:pt x="0" y="0"/>
                </a:moveTo>
                <a:lnTo>
                  <a:pt x="11794988" y="0"/>
                </a:lnTo>
                <a:lnTo>
                  <a:pt x="11794988" y="5171723"/>
                </a:lnTo>
                <a:lnTo>
                  <a:pt x="0" y="5171723"/>
                </a:lnTo>
                <a:lnTo>
                  <a:pt x="0" y="0"/>
                </a:lnTo>
                <a:close/>
              </a:path>
            </a:pathLst>
          </a:custGeom>
          <a:blipFill>
            <a:blip r:embed="rId5"/>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53959"/>
            <a:ext cx="8350423" cy="3185191"/>
            <a:chOff x="0" y="0"/>
            <a:chExt cx="2824711" cy="1077460"/>
          </a:xfrm>
        </p:grpSpPr>
        <p:sp>
          <p:nvSpPr>
            <p:cNvPr name="Freeform 4" id="4"/>
            <p:cNvSpPr/>
            <p:nvPr/>
          </p:nvSpPr>
          <p:spPr>
            <a:xfrm flipH="false" flipV="false" rot="0">
              <a:off x="0" y="0"/>
              <a:ext cx="2824711" cy="1077460"/>
            </a:xfrm>
            <a:custGeom>
              <a:avLst/>
              <a:gdLst/>
              <a:ahLst/>
              <a:cxnLst/>
              <a:rect r="r" b="b" t="t" l="l"/>
              <a:pathLst>
                <a:path h="1077460" w="2824711">
                  <a:moveTo>
                    <a:pt x="0" y="0"/>
                  </a:moveTo>
                  <a:lnTo>
                    <a:pt x="2824711" y="0"/>
                  </a:lnTo>
                  <a:lnTo>
                    <a:pt x="2824711" y="1077460"/>
                  </a:lnTo>
                  <a:lnTo>
                    <a:pt x="0" y="1077460"/>
                  </a:lnTo>
                  <a:close/>
                </a:path>
              </a:pathLst>
            </a:custGeom>
            <a:solidFill>
              <a:srgbClr val="FFFFFF">
                <a:alpha val="80000"/>
              </a:srgbClr>
            </a:solidFill>
          </p:spPr>
        </p:sp>
      </p:grpSp>
      <p:sp>
        <p:nvSpPr>
          <p:cNvPr name="Freeform 5" id="5"/>
          <p:cNvSpPr/>
          <p:nvPr/>
        </p:nvSpPr>
        <p:spPr>
          <a:xfrm flipH="false" flipV="false" rot="0">
            <a:off x="419100" y="4419600"/>
            <a:ext cx="6864523" cy="2197485"/>
          </a:xfrm>
          <a:custGeom>
            <a:avLst/>
            <a:gdLst/>
            <a:ahLst/>
            <a:cxnLst/>
            <a:rect r="r" b="b" t="t" l="l"/>
            <a:pathLst>
              <a:path h="2197485" w="6864523">
                <a:moveTo>
                  <a:pt x="0" y="0"/>
                </a:moveTo>
                <a:lnTo>
                  <a:pt x="6864523" y="0"/>
                </a:lnTo>
                <a:lnTo>
                  <a:pt x="6864523" y="2197485"/>
                </a:lnTo>
                <a:lnTo>
                  <a:pt x="0" y="2197485"/>
                </a:lnTo>
                <a:lnTo>
                  <a:pt x="0" y="0"/>
                </a:lnTo>
                <a:close/>
              </a:path>
            </a:pathLst>
          </a:custGeom>
          <a:blipFill>
            <a:blip r:embed="rId3"/>
            <a:stretch>
              <a:fillRect l="0" t="0" r="0" b="0"/>
            </a:stretch>
          </a:blipFill>
        </p:spPr>
      </p:sp>
      <p:sp>
        <p:nvSpPr>
          <p:cNvPr name="TextBox 6" id="6"/>
          <p:cNvSpPr txBox="true"/>
          <p:nvPr/>
        </p:nvSpPr>
        <p:spPr>
          <a:xfrm rot="0">
            <a:off x="665754" y="2143016"/>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4B87"/>
        </a:solidFill>
      </p:bgPr>
    </p:bg>
    <p:spTree>
      <p:nvGrpSpPr>
        <p:cNvPr id="1" name=""/>
        <p:cNvGrpSpPr/>
        <p:nvPr/>
      </p:nvGrpSpPr>
      <p:grpSpPr>
        <a:xfrm>
          <a:off x="0" y="0"/>
          <a:ext cx="0" cy="0"/>
          <a:chOff x="0" y="0"/>
          <a:chExt cx="0" cy="0"/>
        </a:xfrm>
      </p:grpSpPr>
      <p:grpSp>
        <p:nvGrpSpPr>
          <p:cNvPr name="Group 2" id="2"/>
          <p:cNvGrpSpPr/>
          <p:nvPr/>
        </p:nvGrpSpPr>
        <p:grpSpPr>
          <a:xfrm rot="0">
            <a:off x="1580414" y="596268"/>
            <a:ext cx="15127172" cy="7702614"/>
            <a:chOff x="0" y="0"/>
            <a:chExt cx="2363690" cy="1203569"/>
          </a:xfrm>
        </p:grpSpPr>
        <p:sp>
          <p:nvSpPr>
            <p:cNvPr name="Freeform 3" id="3"/>
            <p:cNvSpPr/>
            <p:nvPr/>
          </p:nvSpPr>
          <p:spPr>
            <a:xfrm flipH="false" flipV="false" rot="0">
              <a:off x="0" y="0"/>
              <a:ext cx="2363690" cy="1203569"/>
            </a:xfrm>
            <a:custGeom>
              <a:avLst/>
              <a:gdLst/>
              <a:ahLst/>
              <a:cxnLst/>
              <a:rect r="r" b="b" t="t" l="l"/>
              <a:pathLst>
                <a:path h="1203569" w="2363690">
                  <a:moveTo>
                    <a:pt x="19448" y="0"/>
                  </a:moveTo>
                  <a:lnTo>
                    <a:pt x="2344242" y="0"/>
                  </a:lnTo>
                  <a:cubicBezTo>
                    <a:pt x="2349400" y="0"/>
                    <a:pt x="2354347" y="2049"/>
                    <a:pt x="2357994" y="5696"/>
                  </a:cubicBezTo>
                  <a:cubicBezTo>
                    <a:pt x="2361642" y="9343"/>
                    <a:pt x="2363690" y="14290"/>
                    <a:pt x="2363690" y="19448"/>
                  </a:cubicBezTo>
                  <a:lnTo>
                    <a:pt x="2363690" y="1184121"/>
                  </a:lnTo>
                  <a:cubicBezTo>
                    <a:pt x="2363690" y="1189279"/>
                    <a:pt x="2361642" y="1194226"/>
                    <a:pt x="2357994" y="1197873"/>
                  </a:cubicBezTo>
                  <a:cubicBezTo>
                    <a:pt x="2354347" y="1201520"/>
                    <a:pt x="2349400" y="1203569"/>
                    <a:pt x="2344242" y="1203569"/>
                  </a:cubicBezTo>
                  <a:lnTo>
                    <a:pt x="19448" y="1203569"/>
                  </a:lnTo>
                  <a:cubicBezTo>
                    <a:pt x="14290" y="1203569"/>
                    <a:pt x="9343" y="1201520"/>
                    <a:pt x="5696" y="1197873"/>
                  </a:cubicBezTo>
                  <a:cubicBezTo>
                    <a:pt x="2049" y="1194226"/>
                    <a:pt x="0" y="1189279"/>
                    <a:pt x="0" y="1184121"/>
                  </a:cubicBezTo>
                  <a:lnTo>
                    <a:pt x="0" y="19448"/>
                  </a:lnTo>
                  <a:cubicBezTo>
                    <a:pt x="0" y="14290"/>
                    <a:pt x="2049" y="9343"/>
                    <a:pt x="5696" y="5696"/>
                  </a:cubicBezTo>
                  <a:cubicBezTo>
                    <a:pt x="9343" y="2049"/>
                    <a:pt x="14290" y="0"/>
                    <a:pt x="19448" y="0"/>
                  </a:cubicBezTo>
                  <a:close/>
                </a:path>
              </a:pathLst>
            </a:custGeom>
            <a:solidFill>
              <a:srgbClr val="FFFFFF"/>
            </a:solidFill>
          </p:spPr>
        </p:sp>
        <p:sp>
          <p:nvSpPr>
            <p:cNvPr name="TextBox 4" id="4"/>
            <p:cNvSpPr txBox="true"/>
            <p:nvPr/>
          </p:nvSpPr>
          <p:spPr>
            <a:xfrm>
              <a:off x="0" y="0"/>
              <a:ext cx="2363690" cy="1203569"/>
            </a:xfrm>
            <a:prstGeom prst="rect">
              <a:avLst/>
            </a:prstGeom>
          </p:spPr>
          <p:txBody>
            <a:bodyPr anchor="ctr" rtlCol="false" tIns="113328" lIns="113328" bIns="113328" rIns="113328"/>
            <a:lstStyle/>
            <a:p>
              <a:pPr algn="ctr">
                <a:lnSpc>
                  <a:spcPts val="1424"/>
                </a:lnSpc>
              </a:pPr>
            </a:p>
          </p:txBody>
        </p:sp>
      </p:grpSp>
      <p:sp>
        <p:nvSpPr>
          <p:cNvPr name="Freeform 5" id="5"/>
          <p:cNvSpPr/>
          <p:nvPr/>
        </p:nvSpPr>
        <p:spPr>
          <a:xfrm flipH="false" flipV="false" rot="0">
            <a:off x="6558425" y="6608718"/>
            <a:ext cx="5171150" cy="3380327"/>
          </a:xfrm>
          <a:custGeom>
            <a:avLst/>
            <a:gdLst/>
            <a:ahLst/>
            <a:cxnLst/>
            <a:rect r="r" b="b" t="t" l="l"/>
            <a:pathLst>
              <a:path h="3380327" w="5171150">
                <a:moveTo>
                  <a:pt x="0" y="0"/>
                </a:moveTo>
                <a:lnTo>
                  <a:pt x="5171150" y="0"/>
                </a:lnTo>
                <a:lnTo>
                  <a:pt x="5171150" y="3380327"/>
                </a:lnTo>
                <a:lnTo>
                  <a:pt x="0" y="3380327"/>
                </a:lnTo>
                <a:lnTo>
                  <a:pt x="0" y="0"/>
                </a:lnTo>
                <a:close/>
              </a:path>
            </a:pathLst>
          </a:custGeom>
          <a:blipFill>
            <a:blip r:embed="rId2"/>
            <a:stretch>
              <a:fillRect l="-15365" t="-21850" r="-14932" b="-20526"/>
            </a:stretch>
          </a:blipFill>
        </p:spPr>
      </p:sp>
      <p:grpSp>
        <p:nvGrpSpPr>
          <p:cNvPr name="Group 6" id="6"/>
          <p:cNvGrpSpPr/>
          <p:nvPr/>
        </p:nvGrpSpPr>
        <p:grpSpPr>
          <a:xfrm rot="0">
            <a:off x="2961349" y="2247329"/>
            <a:ext cx="12365303" cy="1707421"/>
            <a:chOff x="0" y="0"/>
            <a:chExt cx="16487070" cy="2276561"/>
          </a:xfrm>
        </p:grpSpPr>
        <p:grpSp>
          <p:nvGrpSpPr>
            <p:cNvPr name="Group 7" id="7"/>
            <p:cNvGrpSpPr>
              <a:grpSpLocks noChangeAspect="true"/>
            </p:cNvGrpSpPr>
            <p:nvPr/>
          </p:nvGrpSpPr>
          <p:grpSpPr>
            <a:xfrm rot="0">
              <a:off x="0" y="336731"/>
              <a:ext cx="2932425" cy="1603099"/>
              <a:chOff x="0" y="0"/>
              <a:chExt cx="2349500" cy="1284427"/>
            </a:xfrm>
          </p:grpSpPr>
          <p:sp>
            <p:nvSpPr>
              <p:cNvPr name="Freeform 8" id="8"/>
              <p:cNvSpPr/>
              <p:nvPr/>
            </p:nvSpPr>
            <p:spPr>
              <a:xfrm flipH="false" flipV="false" rot="0">
                <a:off x="158369" y="64008"/>
                <a:ext cx="964692" cy="767080"/>
              </a:xfrm>
              <a:custGeom>
                <a:avLst/>
                <a:gdLst/>
                <a:ahLst/>
                <a:cxnLst/>
                <a:rect r="r" b="b" t="t" l="l"/>
                <a:pathLst>
                  <a:path h="767080" w="964692">
                    <a:moveTo>
                      <a:pt x="495808" y="0"/>
                    </a:moveTo>
                    <a:cubicBezTo>
                      <a:pt x="485394" y="0"/>
                      <a:pt x="478282" y="254"/>
                      <a:pt x="475107" y="381"/>
                    </a:cubicBezTo>
                    <a:lnTo>
                      <a:pt x="16510" y="381"/>
                    </a:lnTo>
                    <a:cubicBezTo>
                      <a:pt x="10795" y="381"/>
                      <a:pt x="5207" y="1016"/>
                      <a:pt x="0" y="2159"/>
                    </a:cubicBezTo>
                    <a:cubicBezTo>
                      <a:pt x="9144" y="6350"/>
                      <a:pt x="17653" y="12319"/>
                      <a:pt x="24765" y="20066"/>
                    </a:cubicBezTo>
                    <a:lnTo>
                      <a:pt x="256540" y="275082"/>
                    </a:lnTo>
                    <a:lnTo>
                      <a:pt x="489585" y="275082"/>
                    </a:lnTo>
                    <a:cubicBezTo>
                      <a:pt x="566039" y="275082"/>
                      <a:pt x="645033" y="321437"/>
                      <a:pt x="645033" y="415290"/>
                    </a:cubicBezTo>
                    <a:cubicBezTo>
                      <a:pt x="645033" y="525145"/>
                      <a:pt x="552704" y="545338"/>
                      <a:pt x="527685" y="549021"/>
                    </a:cubicBezTo>
                    <a:cubicBezTo>
                      <a:pt x="524256" y="549529"/>
                      <a:pt x="520827" y="549656"/>
                      <a:pt x="517398" y="549656"/>
                    </a:cubicBezTo>
                    <a:lnTo>
                      <a:pt x="506349" y="549656"/>
                    </a:lnTo>
                    <a:lnTo>
                      <a:pt x="703961" y="767080"/>
                    </a:lnTo>
                    <a:cubicBezTo>
                      <a:pt x="827024" y="725932"/>
                      <a:pt x="964692" y="629666"/>
                      <a:pt x="964692" y="403606"/>
                    </a:cubicBezTo>
                    <a:cubicBezTo>
                      <a:pt x="964692" y="24638"/>
                      <a:pt x="592074" y="127"/>
                      <a:pt x="495808" y="127"/>
                    </a:cubicBezTo>
                    <a:close/>
                  </a:path>
                </a:pathLst>
              </a:custGeom>
              <a:solidFill>
                <a:srgbClr val="00212D"/>
              </a:solidFill>
            </p:spPr>
          </p:sp>
          <p:sp>
            <p:nvSpPr>
              <p:cNvPr name="Freeform 9" id="9"/>
              <p:cNvSpPr/>
              <p:nvPr/>
            </p:nvSpPr>
            <p:spPr>
              <a:xfrm flipH="false" flipV="false" rot="0">
                <a:off x="95885" y="613410"/>
                <a:ext cx="356489" cy="604266"/>
              </a:xfrm>
              <a:custGeom>
                <a:avLst/>
                <a:gdLst/>
                <a:ahLst/>
                <a:cxnLst/>
                <a:rect r="r" b="b" t="t" l="l"/>
                <a:pathLst>
                  <a:path h="604266" w="356489">
                    <a:moveTo>
                      <a:pt x="126492" y="0"/>
                    </a:moveTo>
                    <a:lnTo>
                      <a:pt x="80137" y="0"/>
                    </a:lnTo>
                    <a:cubicBezTo>
                      <a:pt x="35814" y="0"/>
                      <a:pt x="0" y="35814"/>
                      <a:pt x="0" y="80137"/>
                    </a:cubicBezTo>
                    <a:lnTo>
                      <a:pt x="0" y="524129"/>
                    </a:lnTo>
                    <a:cubicBezTo>
                      <a:pt x="0" y="568452"/>
                      <a:pt x="35814" y="604266"/>
                      <a:pt x="80137" y="604266"/>
                    </a:cubicBezTo>
                    <a:lnTo>
                      <a:pt x="242443" y="604266"/>
                    </a:lnTo>
                    <a:cubicBezTo>
                      <a:pt x="286766" y="604266"/>
                      <a:pt x="322580" y="568452"/>
                      <a:pt x="322580" y="524129"/>
                    </a:cubicBezTo>
                    <a:lnTo>
                      <a:pt x="322580" y="327914"/>
                    </a:lnTo>
                    <a:cubicBezTo>
                      <a:pt x="322580" y="300736"/>
                      <a:pt x="336169" y="277114"/>
                      <a:pt x="356489" y="262636"/>
                    </a:cubicBezTo>
                    <a:lnTo>
                      <a:pt x="126746" y="254"/>
                    </a:lnTo>
                    <a:lnTo>
                      <a:pt x="126492" y="0"/>
                    </a:lnTo>
                    <a:close/>
                  </a:path>
                </a:pathLst>
              </a:custGeom>
              <a:solidFill>
                <a:srgbClr val="00212D"/>
              </a:solidFill>
            </p:spPr>
          </p:sp>
          <p:sp>
            <p:nvSpPr>
              <p:cNvPr name="Freeform 10" id="10"/>
              <p:cNvSpPr/>
              <p:nvPr/>
            </p:nvSpPr>
            <p:spPr>
              <a:xfrm flipH="false" flipV="false" rot="0">
                <a:off x="63500" y="63500"/>
                <a:ext cx="1085215" cy="1157478"/>
              </a:xfrm>
              <a:custGeom>
                <a:avLst/>
                <a:gdLst/>
                <a:ahLst/>
                <a:cxnLst/>
                <a:rect r="r" b="b" t="t" l="l"/>
                <a:pathLst>
                  <a:path h="1157478" w="1085215">
                    <a:moveTo>
                      <a:pt x="57150" y="0"/>
                    </a:moveTo>
                    <a:cubicBezTo>
                      <a:pt x="41783" y="0"/>
                      <a:pt x="26670" y="6477"/>
                      <a:pt x="15875" y="17526"/>
                    </a:cubicBezTo>
                    <a:cubicBezTo>
                      <a:pt x="5461" y="28067"/>
                      <a:pt x="0" y="41910"/>
                      <a:pt x="0" y="56769"/>
                    </a:cubicBezTo>
                    <a:lnTo>
                      <a:pt x="0" y="56769"/>
                    </a:lnTo>
                    <a:lnTo>
                      <a:pt x="0" y="56769"/>
                    </a:lnTo>
                    <a:cubicBezTo>
                      <a:pt x="0" y="57404"/>
                      <a:pt x="0" y="57912"/>
                      <a:pt x="0" y="58547"/>
                    </a:cubicBezTo>
                    <a:lnTo>
                      <a:pt x="6604" y="295021"/>
                    </a:lnTo>
                    <a:cubicBezTo>
                      <a:pt x="7493" y="330835"/>
                      <a:pt x="21082" y="365506"/>
                      <a:pt x="44704" y="392430"/>
                    </a:cubicBezTo>
                    <a:lnTo>
                      <a:pt x="700278" y="1141349"/>
                    </a:lnTo>
                    <a:cubicBezTo>
                      <a:pt x="708279" y="1151636"/>
                      <a:pt x="720217" y="1157478"/>
                      <a:pt x="733044" y="1157478"/>
                    </a:cubicBezTo>
                    <a:lnTo>
                      <a:pt x="733298" y="1156970"/>
                    </a:lnTo>
                    <a:lnTo>
                      <a:pt x="1041146" y="1156970"/>
                    </a:lnTo>
                    <a:cubicBezTo>
                      <a:pt x="1057021" y="1156970"/>
                      <a:pt x="1071499" y="1148207"/>
                      <a:pt x="1078357" y="1133729"/>
                    </a:cubicBezTo>
                    <a:cubicBezTo>
                      <a:pt x="1085215" y="1119505"/>
                      <a:pt x="1083437" y="1102741"/>
                      <a:pt x="1072896" y="1089152"/>
                    </a:cubicBezTo>
                    <a:lnTo>
                      <a:pt x="98679" y="18669"/>
                    </a:lnTo>
                    <a:cubicBezTo>
                      <a:pt x="87884" y="6604"/>
                      <a:pt x="72517" y="0"/>
                      <a:pt x="57150" y="0"/>
                    </a:cubicBezTo>
                    <a:close/>
                  </a:path>
                </a:pathLst>
              </a:custGeom>
              <a:solidFill>
                <a:srgbClr val="FF7633"/>
              </a:solidFill>
            </p:spPr>
          </p:sp>
          <p:sp>
            <p:nvSpPr>
              <p:cNvPr name="Freeform 11" id="11"/>
              <p:cNvSpPr/>
              <p:nvPr/>
            </p:nvSpPr>
            <p:spPr>
              <a:xfrm flipH="false" flipV="false" rot="0">
                <a:off x="1203071" y="63500"/>
                <a:ext cx="1085723" cy="1157605"/>
              </a:xfrm>
              <a:custGeom>
                <a:avLst/>
                <a:gdLst/>
                <a:ahLst/>
                <a:cxnLst/>
                <a:rect r="r" b="b" t="t" l="l"/>
                <a:pathLst>
                  <a:path h="1157605" w="1085723">
                    <a:moveTo>
                      <a:pt x="733679" y="1157478"/>
                    </a:moveTo>
                    <a:cubicBezTo>
                      <a:pt x="720852" y="1157478"/>
                      <a:pt x="708914" y="1151763"/>
                      <a:pt x="700913" y="1141349"/>
                    </a:cubicBezTo>
                    <a:lnTo>
                      <a:pt x="45212" y="392430"/>
                    </a:lnTo>
                    <a:cubicBezTo>
                      <a:pt x="21590" y="365506"/>
                      <a:pt x="8001" y="330835"/>
                      <a:pt x="7112" y="295021"/>
                    </a:cubicBezTo>
                    <a:lnTo>
                      <a:pt x="508" y="58547"/>
                    </a:lnTo>
                    <a:cubicBezTo>
                      <a:pt x="0" y="42926"/>
                      <a:pt x="5588" y="28448"/>
                      <a:pt x="16383" y="17399"/>
                    </a:cubicBezTo>
                    <a:cubicBezTo>
                      <a:pt x="27178" y="6350"/>
                      <a:pt x="42291" y="0"/>
                      <a:pt x="57658" y="0"/>
                    </a:cubicBezTo>
                    <a:cubicBezTo>
                      <a:pt x="73025" y="0"/>
                      <a:pt x="88392" y="6604"/>
                      <a:pt x="99187" y="18669"/>
                    </a:cubicBezTo>
                    <a:lnTo>
                      <a:pt x="1073277" y="1089279"/>
                    </a:lnTo>
                    <a:cubicBezTo>
                      <a:pt x="1083818" y="1102868"/>
                      <a:pt x="1085723" y="1119632"/>
                      <a:pt x="1078738" y="1133856"/>
                    </a:cubicBezTo>
                    <a:cubicBezTo>
                      <a:pt x="1071880" y="1148334"/>
                      <a:pt x="1057402" y="1157097"/>
                      <a:pt x="1041527" y="1157097"/>
                    </a:cubicBezTo>
                    <a:lnTo>
                      <a:pt x="733806" y="1157097"/>
                    </a:lnTo>
                    <a:lnTo>
                      <a:pt x="733552" y="1157605"/>
                    </a:lnTo>
                    <a:close/>
                  </a:path>
                </a:pathLst>
              </a:custGeom>
              <a:solidFill>
                <a:srgbClr val="FF7633"/>
              </a:solidFill>
            </p:spPr>
          </p:sp>
          <p:sp>
            <p:nvSpPr>
              <p:cNvPr name="Freeform 12" id="12"/>
              <p:cNvSpPr/>
              <p:nvPr/>
            </p:nvSpPr>
            <p:spPr>
              <a:xfrm flipH="false" flipV="false" rot="0">
                <a:off x="1057275" y="686816"/>
                <a:ext cx="654431" cy="534162"/>
              </a:xfrm>
              <a:custGeom>
                <a:avLst/>
                <a:gdLst/>
                <a:ahLst/>
                <a:cxnLst/>
                <a:rect r="r" b="b" t="t" l="l"/>
                <a:pathLst>
                  <a:path h="534162" w="654431">
                    <a:moveTo>
                      <a:pt x="302387" y="534162"/>
                    </a:moveTo>
                    <a:cubicBezTo>
                      <a:pt x="289560" y="534162"/>
                      <a:pt x="277622" y="528447"/>
                      <a:pt x="269621" y="518033"/>
                    </a:cubicBezTo>
                    <a:lnTo>
                      <a:pt x="14605" y="227076"/>
                    </a:lnTo>
                    <a:cubicBezTo>
                      <a:pt x="0" y="210439"/>
                      <a:pt x="3048" y="184785"/>
                      <a:pt x="21082" y="171958"/>
                    </a:cubicBezTo>
                    <a:cubicBezTo>
                      <a:pt x="78613" y="131064"/>
                      <a:pt x="129159" y="81026"/>
                      <a:pt x="170561" y="23876"/>
                    </a:cubicBezTo>
                    <a:lnTo>
                      <a:pt x="172466" y="21209"/>
                    </a:lnTo>
                    <a:cubicBezTo>
                      <a:pt x="186563" y="1651"/>
                      <a:pt x="215138" y="0"/>
                      <a:pt x="231394" y="17780"/>
                    </a:cubicBezTo>
                    <a:lnTo>
                      <a:pt x="641985" y="465836"/>
                    </a:lnTo>
                    <a:cubicBezTo>
                      <a:pt x="652526" y="479425"/>
                      <a:pt x="654431" y="496189"/>
                      <a:pt x="647446" y="510413"/>
                    </a:cubicBezTo>
                    <a:cubicBezTo>
                      <a:pt x="640588" y="524891"/>
                      <a:pt x="626110" y="533654"/>
                      <a:pt x="610235" y="533654"/>
                    </a:cubicBezTo>
                    <a:lnTo>
                      <a:pt x="302514" y="533654"/>
                    </a:lnTo>
                    <a:lnTo>
                      <a:pt x="302260" y="534162"/>
                    </a:lnTo>
                    <a:close/>
                  </a:path>
                </a:pathLst>
              </a:custGeom>
              <a:solidFill>
                <a:srgbClr val="FF7633"/>
              </a:solidFill>
            </p:spPr>
          </p:sp>
        </p:grpSp>
        <p:sp>
          <p:nvSpPr>
            <p:cNvPr name="Freeform 13" id="13"/>
            <p:cNvSpPr/>
            <p:nvPr/>
          </p:nvSpPr>
          <p:spPr>
            <a:xfrm flipH="false" flipV="false" rot="0">
              <a:off x="2932425" y="287591"/>
              <a:ext cx="6123704" cy="1701379"/>
            </a:xfrm>
            <a:custGeom>
              <a:avLst/>
              <a:gdLst/>
              <a:ahLst/>
              <a:cxnLst/>
              <a:rect r="r" b="b" t="t" l="l"/>
              <a:pathLst>
                <a:path h="1701379" w="6123704">
                  <a:moveTo>
                    <a:pt x="0" y="0"/>
                  </a:moveTo>
                  <a:lnTo>
                    <a:pt x="6123705" y="0"/>
                  </a:lnTo>
                  <a:lnTo>
                    <a:pt x="6123705" y="1701379"/>
                  </a:lnTo>
                  <a:lnTo>
                    <a:pt x="0" y="1701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0651995" y="0"/>
              <a:ext cx="5835075" cy="2276561"/>
            </a:xfrm>
            <a:custGeom>
              <a:avLst/>
              <a:gdLst/>
              <a:ahLst/>
              <a:cxnLst/>
              <a:rect r="r" b="b" t="t" l="l"/>
              <a:pathLst>
                <a:path h="2276561" w="5835075">
                  <a:moveTo>
                    <a:pt x="0" y="0"/>
                  </a:moveTo>
                  <a:lnTo>
                    <a:pt x="5835075" y="0"/>
                  </a:lnTo>
                  <a:lnTo>
                    <a:pt x="5835075" y="2276561"/>
                  </a:lnTo>
                  <a:lnTo>
                    <a:pt x="0" y="2276561"/>
                  </a:lnTo>
                  <a:lnTo>
                    <a:pt x="0" y="0"/>
                  </a:lnTo>
                  <a:close/>
                </a:path>
              </a:pathLst>
            </a:custGeom>
            <a:blipFill>
              <a:blip r:embed="rId5"/>
              <a:stretch>
                <a:fillRect l="-878" t="-19702" r="-15813" b="-72617"/>
              </a:stretch>
            </a:blipFill>
          </p:spPr>
        </p:sp>
        <p:grpSp>
          <p:nvGrpSpPr>
            <p:cNvPr name="Group 15" id="15"/>
            <p:cNvGrpSpPr/>
            <p:nvPr/>
          </p:nvGrpSpPr>
          <p:grpSpPr>
            <a:xfrm rot="0">
              <a:off x="12166849" y="1531229"/>
              <a:ext cx="4320221" cy="546215"/>
              <a:chOff x="0" y="0"/>
              <a:chExt cx="1362450" cy="172258"/>
            </a:xfrm>
          </p:grpSpPr>
          <p:sp>
            <p:nvSpPr>
              <p:cNvPr name="Freeform 16" id="16"/>
              <p:cNvSpPr/>
              <p:nvPr/>
            </p:nvSpPr>
            <p:spPr>
              <a:xfrm flipH="false" flipV="false" rot="0">
                <a:off x="0" y="0"/>
                <a:ext cx="1362450" cy="172258"/>
              </a:xfrm>
              <a:custGeom>
                <a:avLst/>
                <a:gdLst/>
                <a:ahLst/>
                <a:cxnLst/>
                <a:rect r="r" b="b" t="t" l="l"/>
                <a:pathLst>
                  <a:path h="172258" w="1362450">
                    <a:moveTo>
                      <a:pt x="54955" y="0"/>
                    </a:moveTo>
                    <a:lnTo>
                      <a:pt x="1307495" y="0"/>
                    </a:lnTo>
                    <a:cubicBezTo>
                      <a:pt x="1337846" y="0"/>
                      <a:pt x="1362450" y="24604"/>
                      <a:pt x="1362450" y="54955"/>
                    </a:cubicBezTo>
                    <a:lnTo>
                      <a:pt x="1362450" y="117302"/>
                    </a:lnTo>
                    <a:cubicBezTo>
                      <a:pt x="1362450" y="131877"/>
                      <a:pt x="1356661" y="145855"/>
                      <a:pt x="1346354" y="156162"/>
                    </a:cubicBezTo>
                    <a:cubicBezTo>
                      <a:pt x="1336048" y="166468"/>
                      <a:pt x="1322070" y="172258"/>
                      <a:pt x="1307495" y="172258"/>
                    </a:cubicBezTo>
                    <a:lnTo>
                      <a:pt x="54955" y="172258"/>
                    </a:lnTo>
                    <a:cubicBezTo>
                      <a:pt x="40380" y="172258"/>
                      <a:pt x="26402" y="166468"/>
                      <a:pt x="16096" y="156162"/>
                    </a:cubicBezTo>
                    <a:cubicBezTo>
                      <a:pt x="5790" y="145855"/>
                      <a:pt x="0" y="131877"/>
                      <a:pt x="0" y="117302"/>
                    </a:cubicBezTo>
                    <a:lnTo>
                      <a:pt x="0" y="54955"/>
                    </a:lnTo>
                    <a:cubicBezTo>
                      <a:pt x="0" y="40380"/>
                      <a:pt x="5790" y="26402"/>
                      <a:pt x="16096" y="16096"/>
                    </a:cubicBezTo>
                    <a:cubicBezTo>
                      <a:pt x="26402" y="5790"/>
                      <a:pt x="40380" y="0"/>
                      <a:pt x="54955" y="0"/>
                    </a:cubicBezTo>
                    <a:close/>
                  </a:path>
                </a:pathLst>
              </a:custGeom>
              <a:solidFill>
                <a:srgbClr val="FFFFFF"/>
              </a:solidFill>
            </p:spPr>
          </p:sp>
          <p:sp>
            <p:nvSpPr>
              <p:cNvPr name="TextBox 17" id="17"/>
              <p:cNvSpPr txBox="true"/>
              <p:nvPr/>
            </p:nvSpPr>
            <p:spPr>
              <a:xfrm>
                <a:off x="0" y="9525"/>
                <a:ext cx="1362450" cy="162733"/>
              </a:xfrm>
              <a:prstGeom prst="rect">
                <a:avLst/>
              </a:prstGeom>
            </p:spPr>
            <p:txBody>
              <a:bodyPr anchor="ctr" rtlCol="false" tIns="68729" lIns="68729" bIns="68729" rIns="68729"/>
              <a:lstStyle/>
              <a:p>
                <a:pPr algn="ctr">
                  <a:lnSpc>
                    <a:spcPts val="2137"/>
                  </a:lnSpc>
                </a:pPr>
              </a:p>
            </p:txBody>
          </p:sp>
        </p:grpSp>
      </p:grpSp>
      <p:grpSp>
        <p:nvGrpSpPr>
          <p:cNvPr name="Group 18" id="18"/>
          <p:cNvGrpSpPr/>
          <p:nvPr/>
        </p:nvGrpSpPr>
        <p:grpSpPr>
          <a:xfrm rot="0">
            <a:off x="4211178" y="4447575"/>
            <a:ext cx="9865644" cy="1867228"/>
            <a:chOff x="0" y="0"/>
            <a:chExt cx="13154193" cy="2489637"/>
          </a:xfrm>
        </p:grpSpPr>
        <p:sp>
          <p:nvSpPr>
            <p:cNvPr name="Freeform 19" id="19"/>
            <p:cNvSpPr/>
            <p:nvPr/>
          </p:nvSpPr>
          <p:spPr>
            <a:xfrm flipH="false" flipV="false" rot="0">
              <a:off x="8488778" y="165313"/>
              <a:ext cx="4665415" cy="2159011"/>
            </a:xfrm>
            <a:custGeom>
              <a:avLst/>
              <a:gdLst/>
              <a:ahLst/>
              <a:cxnLst/>
              <a:rect r="r" b="b" t="t" l="l"/>
              <a:pathLst>
                <a:path h="2159011" w="4665415">
                  <a:moveTo>
                    <a:pt x="0" y="0"/>
                  </a:moveTo>
                  <a:lnTo>
                    <a:pt x="4665415" y="0"/>
                  </a:lnTo>
                  <a:lnTo>
                    <a:pt x="4665415" y="2159011"/>
                  </a:lnTo>
                  <a:lnTo>
                    <a:pt x="0" y="2159011"/>
                  </a:lnTo>
                  <a:lnTo>
                    <a:pt x="0" y="0"/>
                  </a:lnTo>
                  <a:close/>
                </a:path>
              </a:pathLst>
            </a:custGeom>
            <a:blipFill>
              <a:blip r:embed="rId6"/>
              <a:stretch>
                <a:fillRect l="0" t="-62832" r="0" b="-53257"/>
              </a:stretch>
            </a:blipFill>
          </p:spPr>
        </p:sp>
        <p:sp>
          <p:nvSpPr>
            <p:cNvPr name="Freeform 20" id="20"/>
            <p:cNvSpPr/>
            <p:nvPr/>
          </p:nvSpPr>
          <p:spPr>
            <a:xfrm flipH="false" flipV="false" rot="0">
              <a:off x="0" y="0"/>
              <a:ext cx="6863791" cy="2489637"/>
            </a:xfrm>
            <a:custGeom>
              <a:avLst/>
              <a:gdLst/>
              <a:ahLst/>
              <a:cxnLst/>
              <a:rect r="r" b="b" t="t" l="l"/>
              <a:pathLst>
                <a:path h="2489637" w="6863791">
                  <a:moveTo>
                    <a:pt x="0" y="0"/>
                  </a:moveTo>
                  <a:lnTo>
                    <a:pt x="6863791" y="0"/>
                  </a:lnTo>
                  <a:lnTo>
                    <a:pt x="6863791" y="2489637"/>
                  </a:lnTo>
                  <a:lnTo>
                    <a:pt x="0" y="2489637"/>
                  </a:lnTo>
                  <a:lnTo>
                    <a:pt x="0" y="0"/>
                  </a:lnTo>
                  <a:close/>
                </a:path>
              </a:pathLst>
            </a:custGeom>
            <a:blipFill>
              <a:blip r:embed="rId7"/>
              <a:stretch>
                <a:fillRect l="0" t="0" r="0" b="0"/>
              </a:stretch>
            </a:blipFill>
          </p:spPr>
        </p:sp>
      </p:grpSp>
      <p:sp>
        <p:nvSpPr>
          <p:cNvPr name="TextBox 21" id="21"/>
          <p:cNvSpPr txBox="true"/>
          <p:nvPr/>
        </p:nvSpPr>
        <p:spPr>
          <a:xfrm rot="0">
            <a:off x="5817911" y="933450"/>
            <a:ext cx="6652178" cy="821055"/>
          </a:xfrm>
          <a:prstGeom prst="rect">
            <a:avLst/>
          </a:prstGeom>
        </p:spPr>
        <p:txBody>
          <a:bodyPr anchor="t" rtlCol="false" tIns="0" lIns="0" bIns="0" rIns="0">
            <a:spAutoFit/>
          </a:bodyPr>
          <a:lstStyle/>
          <a:p>
            <a:pPr algn="l">
              <a:lnSpc>
                <a:spcPts val="6719"/>
              </a:lnSpc>
            </a:pPr>
            <a:r>
              <a:rPr lang="en-US" sz="4800">
                <a:solidFill>
                  <a:srgbClr val="D3AB49"/>
                </a:solidFill>
                <a:latin typeface="Intro Rust"/>
                <a:ea typeface="Intro Rust"/>
                <a:cs typeface="Intro Rust"/>
                <a:sym typeface="Intro Rust"/>
              </a:rPr>
              <a:t>ROULETTE SPONSORS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grpSp>
        <p:nvGrpSpPr>
          <p:cNvPr name="Group 2" id="2"/>
          <p:cNvGrpSpPr/>
          <p:nvPr/>
        </p:nvGrpSpPr>
        <p:grpSpPr>
          <a:xfrm rot="0">
            <a:off x="0" y="0"/>
            <a:ext cx="6693656" cy="10287000"/>
            <a:chOff x="0" y="0"/>
            <a:chExt cx="8924874" cy="13716000"/>
          </a:xfrm>
        </p:grpSpPr>
        <p:pic>
          <p:nvPicPr>
            <p:cNvPr name="Picture 3" id="3"/>
            <p:cNvPicPr>
              <a:picLocks noChangeAspect="true"/>
            </p:cNvPicPr>
            <p:nvPr/>
          </p:nvPicPr>
          <p:blipFill>
            <a:blip r:embed="rId2"/>
            <a:srcRect l="3401" t="0" r="3401" b="0"/>
            <a:stretch>
              <a:fillRect/>
            </a:stretch>
          </p:blipFill>
          <p:spPr>
            <a:xfrm flipH="false" flipV="false">
              <a:off x="0" y="0"/>
              <a:ext cx="8924874" cy="13716000"/>
            </a:xfrm>
            <a:prstGeom prst="rect">
              <a:avLst/>
            </a:prstGeom>
          </p:spPr>
        </p:pic>
      </p:grpSp>
      <p:sp>
        <p:nvSpPr>
          <p:cNvPr name="Freeform 4" id="4"/>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5" id="5"/>
          <p:cNvGrpSpPr/>
          <p:nvPr/>
        </p:nvGrpSpPr>
        <p:grpSpPr>
          <a:xfrm rot="0">
            <a:off x="9908353" y="8021685"/>
            <a:ext cx="7350947" cy="1784037"/>
            <a:chOff x="0" y="0"/>
            <a:chExt cx="1936052" cy="469870"/>
          </a:xfrm>
        </p:grpSpPr>
        <p:sp>
          <p:nvSpPr>
            <p:cNvPr name="Freeform 6" id="6"/>
            <p:cNvSpPr/>
            <p:nvPr/>
          </p:nvSpPr>
          <p:spPr>
            <a:xfrm flipH="false" flipV="false" rot="0">
              <a:off x="0" y="0"/>
              <a:ext cx="1936052" cy="469870"/>
            </a:xfrm>
            <a:custGeom>
              <a:avLst/>
              <a:gdLst/>
              <a:ahLst/>
              <a:cxnLst/>
              <a:rect r="r" b="b" t="t" l="l"/>
              <a:pathLst>
                <a:path h="469870" w="1936052">
                  <a:moveTo>
                    <a:pt x="0" y="0"/>
                  </a:moveTo>
                  <a:lnTo>
                    <a:pt x="1936052" y="0"/>
                  </a:lnTo>
                  <a:lnTo>
                    <a:pt x="1936052" y="469870"/>
                  </a:lnTo>
                  <a:lnTo>
                    <a:pt x="0" y="469870"/>
                  </a:lnTo>
                  <a:close/>
                </a:path>
              </a:pathLst>
            </a:custGeom>
            <a:solidFill>
              <a:srgbClr val="FFFFFF"/>
            </a:solidFill>
          </p:spPr>
        </p:sp>
        <p:sp>
          <p:nvSpPr>
            <p:cNvPr name="TextBox 7" id="7"/>
            <p:cNvSpPr txBox="true"/>
            <p:nvPr/>
          </p:nvSpPr>
          <p:spPr>
            <a:xfrm>
              <a:off x="0" y="9525"/>
              <a:ext cx="1936052" cy="460345"/>
            </a:xfrm>
            <a:prstGeom prst="rect">
              <a:avLst/>
            </a:prstGeom>
          </p:spPr>
          <p:txBody>
            <a:bodyPr anchor="ctr" rtlCol="false" tIns="50800" lIns="50800" bIns="50800" rIns="50800"/>
            <a:lstStyle/>
            <a:p>
              <a:pPr algn="ctr">
                <a:lnSpc>
                  <a:spcPts val="1657"/>
                </a:lnSpc>
              </a:pPr>
            </a:p>
          </p:txBody>
        </p:sp>
      </p:grpSp>
      <p:sp>
        <p:nvSpPr>
          <p:cNvPr name="Freeform 8" id="8"/>
          <p:cNvSpPr/>
          <p:nvPr/>
        </p:nvSpPr>
        <p:spPr>
          <a:xfrm flipH="false" flipV="false" rot="0">
            <a:off x="10280054" y="8021685"/>
            <a:ext cx="6607545" cy="1784037"/>
          </a:xfrm>
          <a:custGeom>
            <a:avLst/>
            <a:gdLst/>
            <a:ahLst/>
            <a:cxnLst/>
            <a:rect r="r" b="b" t="t" l="l"/>
            <a:pathLst>
              <a:path h="1784037" w="6607545">
                <a:moveTo>
                  <a:pt x="0" y="0"/>
                </a:moveTo>
                <a:lnTo>
                  <a:pt x="6607545" y="0"/>
                </a:lnTo>
                <a:lnTo>
                  <a:pt x="6607545" y="1784037"/>
                </a:lnTo>
                <a:lnTo>
                  <a:pt x="0" y="1784037"/>
                </a:lnTo>
                <a:lnTo>
                  <a:pt x="0" y="0"/>
                </a:lnTo>
                <a:close/>
              </a:path>
            </a:pathLst>
          </a:custGeom>
          <a:blipFill>
            <a:blip r:embed="rId5"/>
            <a:stretch>
              <a:fillRect l="0" t="0" r="0" b="0"/>
            </a:stretch>
          </a:blipFill>
        </p:spPr>
      </p:sp>
      <p:sp>
        <p:nvSpPr>
          <p:cNvPr name="TextBox 9" id="9"/>
          <p:cNvSpPr txBox="true"/>
          <p:nvPr/>
        </p:nvSpPr>
        <p:spPr>
          <a:xfrm rot="0">
            <a:off x="10473656" y="1274744"/>
            <a:ext cx="5129527" cy="821055"/>
          </a:xfrm>
          <a:prstGeom prst="rect">
            <a:avLst/>
          </a:prstGeom>
        </p:spPr>
        <p:txBody>
          <a:bodyPr anchor="t" rtlCol="false" tIns="0" lIns="0" bIns="0" rIns="0">
            <a:spAutoFit/>
          </a:bodyPr>
          <a:lstStyle/>
          <a:p>
            <a:pPr algn="r">
              <a:lnSpc>
                <a:spcPts val="6719"/>
              </a:lnSpc>
            </a:pPr>
            <a:r>
              <a:rPr lang="en-US" sz="4800">
                <a:solidFill>
                  <a:srgbClr val="D3AB49"/>
                </a:solidFill>
                <a:latin typeface="Intro Rust"/>
                <a:ea typeface="Intro Rust"/>
                <a:cs typeface="Intro Rust"/>
                <a:sym typeface="Intro Rust"/>
              </a:rPr>
              <a:t>LIVE AUCTION</a:t>
            </a:r>
          </a:p>
        </p:txBody>
      </p:sp>
      <p:sp>
        <p:nvSpPr>
          <p:cNvPr name="TextBox 10" id="10"/>
          <p:cNvSpPr txBox="true"/>
          <p:nvPr/>
        </p:nvSpPr>
        <p:spPr>
          <a:xfrm rot="0">
            <a:off x="10030261" y="2726738"/>
            <a:ext cx="5572921" cy="1028701"/>
          </a:xfrm>
          <a:prstGeom prst="rect">
            <a:avLst/>
          </a:prstGeom>
        </p:spPr>
        <p:txBody>
          <a:bodyPr anchor="t" rtlCol="false" tIns="0" lIns="0" bIns="0" rIns="0">
            <a:spAutoFit/>
          </a:bodyPr>
          <a:lstStyle/>
          <a:p>
            <a:pPr algn="r">
              <a:lnSpc>
                <a:spcPts val="4199"/>
              </a:lnSpc>
            </a:pPr>
            <a:r>
              <a:rPr lang="en-US" sz="2999" spc="29">
                <a:solidFill>
                  <a:srgbClr val="FFFFFF"/>
                </a:solidFill>
                <a:latin typeface="Glacial Indifference"/>
                <a:ea typeface="Glacial Indifference"/>
                <a:cs typeface="Glacial Indifference"/>
                <a:sym typeface="Glacial Indifference"/>
              </a:rPr>
              <a:t>INDULGENCE SHOPS</a:t>
            </a:r>
          </a:p>
          <a:p>
            <a:pPr algn="r">
              <a:lnSpc>
                <a:spcPts val="4199"/>
              </a:lnSpc>
            </a:pPr>
            <a:r>
              <a:rPr lang="en-US" sz="2999" spc="29">
                <a:solidFill>
                  <a:srgbClr val="FFFFFF"/>
                </a:solidFill>
                <a:latin typeface="Glacial Indifference"/>
                <a:ea typeface="Glacial Indifference"/>
                <a:cs typeface="Glacial Indifference"/>
                <a:sym typeface="Glacial Indifference"/>
              </a:rPr>
              <a:t>ORLANDO PACKAGE</a:t>
            </a:r>
          </a:p>
        </p:txBody>
      </p:sp>
      <p:sp>
        <p:nvSpPr>
          <p:cNvPr name="Freeform 11" id="11"/>
          <p:cNvSpPr/>
          <p:nvPr/>
        </p:nvSpPr>
        <p:spPr>
          <a:xfrm flipH="false" flipV="false" rot="0">
            <a:off x="6295651" y="5739115"/>
            <a:ext cx="3009341" cy="4066607"/>
          </a:xfrm>
          <a:custGeom>
            <a:avLst/>
            <a:gdLst/>
            <a:ahLst/>
            <a:cxnLst/>
            <a:rect r="r" b="b" t="t" l="l"/>
            <a:pathLst>
              <a:path h="4066607" w="3009341">
                <a:moveTo>
                  <a:pt x="0" y="0"/>
                </a:moveTo>
                <a:lnTo>
                  <a:pt x="3009340" y="0"/>
                </a:lnTo>
                <a:lnTo>
                  <a:pt x="3009340" y="4066607"/>
                </a:lnTo>
                <a:lnTo>
                  <a:pt x="0" y="4066607"/>
                </a:lnTo>
                <a:lnTo>
                  <a:pt x="0" y="0"/>
                </a:lnTo>
                <a:close/>
              </a:path>
            </a:pathLst>
          </a:custGeom>
          <a:blipFill>
            <a:blip r:embed="rId6"/>
            <a:stretch>
              <a:fillRect l="-36582" t="-15469" r="-39041" b="-14559"/>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370" r="0" b="-1074"/>
            </a:stretch>
          </a:blipFill>
        </p:spPr>
      </p:sp>
      <p:grpSp>
        <p:nvGrpSpPr>
          <p:cNvPr name="Group 3" id="3"/>
          <p:cNvGrpSpPr/>
          <p:nvPr/>
        </p:nvGrpSpPr>
        <p:grpSpPr>
          <a:xfrm rot="0">
            <a:off x="2497065" y="1743204"/>
            <a:ext cx="4399902" cy="4395517"/>
            <a:chOff x="0" y="0"/>
            <a:chExt cx="5866536" cy="5860689"/>
          </a:xfrm>
        </p:grpSpPr>
        <p:pic>
          <p:nvPicPr>
            <p:cNvPr name="Picture 4" id="4"/>
            <p:cNvPicPr>
              <a:picLocks noChangeAspect="true"/>
            </p:cNvPicPr>
            <p:nvPr/>
          </p:nvPicPr>
          <p:blipFill>
            <a:blip r:embed="rId3"/>
            <a:srcRect l="23792" t="0" r="23792" b="0"/>
            <a:stretch>
              <a:fillRect/>
            </a:stretch>
          </p:blipFill>
          <p:spPr>
            <a:xfrm flipH="false" flipV="false">
              <a:off x="0" y="0"/>
              <a:ext cx="5866536" cy="5860689"/>
            </a:xfrm>
            <a:prstGeom prst="rect">
              <a:avLst/>
            </a:prstGeom>
          </p:spPr>
        </p:pic>
      </p:grpSp>
      <p:grpSp>
        <p:nvGrpSpPr>
          <p:cNvPr name="Group 5" id="5"/>
          <p:cNvGrpSpPr/>
          <p:nvPr/>
        </p:nvGrpSpPr>
        <p:grpSpPr>
          <a:xfrm rot="0">
            <a:off x="2497065" y="6138721"/>
            <a:ext cx="4399902" cy="1656024"/>
            <a:chOff x="0" y="0"/>
            <a:chExt cx="1284330" cy="483393"/>
          </a:xfrm>
        </p:grpSpPr>
        <p:sp>
          <p:nvSpPr>
            <p:cNvPr name="Freeform 6" id="6"/>
            <p:cNvSpPr/>
            <p:nvPr/>
          </p:nvSpPr>
          <p:spPr>
            <a:xfrm flipH="false" flipV="false" rot="0">
              <a:off x="0" y="0"/>
              <a:ext cx="1284330" cy="483393"/>
            </a:xfrm>
            <a:custGeom>
              <a:avLst/>
              <a:gdLst/>
              <a:ahLst/>
              <a:cxnLst/>
              <a:rect r="r" b="b" t="t" l="l"/>
              <a:pathLst>
                <a:path h="483393" w="1284330">
                  <a:moveTo>
                    <a:pt x="0" y="0"/>
                  </a:moveTo>
                  <a:lnTo>
                    <a:pt x="1284330" y="0"/>
                  </a:lnTo>
                  <a:lnTo>
                    <a:pt x="1284330" y="483393"/>
                  </a:lnTo>
                  <a:lnTo>
                    <a:pt x="0" y="483393"/>
                  </a:lnTo>
                  <a:close/>
                </a:path>
              </a:pathLst>
            </a:custGeom>
            <a:solidFill>
              <a:srgbClr val="D3AB49"/>
            </a:solidFill>
          </p:spPr>
        </p:sp>
      </p:grpSp>
      <p:grpSp>
        <p:nvGrpSpPr>
          <p:cNvPr name="Group 7" id="7"/>
          <p:cNvGrpSpPr/>
          <p:nvPr/>
        </p:nvGrpSpPr>
        <p:grpSpPr>
          <a:xfrm rot="0">
            <a:off x="7501677" y="3485920"/>
            <a:ext cx="4399902" cy="4395517"/>
            <a:chOff x="0" y="0"/>
            <a:chExt cx="5866536" cy="5860689"/>
          </a:xfrm>
        </p:grpSpPr>
        <p:pic>
          <p:nvPicPr>
            <p:cNvPr name="Picture 8" id="8"/>
            <p:cNvPicPr>
              <a:picLocks noChangeAspect="true"/>
            </p:cNvPicPr>
            <p:nvPr/>
          </p:nvPicPr>
          <p:blipFill>
            <a:blip r:embed="rId4"/>
            <a:srcRect l="16694" t="0" r="16694" b="0"/>
            <a:stretch>
              <a:fillRect/>
            </a:stretch>
          </p:blipFill>
          <p:spPr>
            <a:xfrm flipH="false" flipV="false">
              <a:off x="0" y="0"/>
              <a:ext cx="5866536" cy="5860689"/>
            </a:xfrm>
            <a:prstGeom prst="rect">
              <a:avLst/>
            </a:prstGeom>
          </p:spPr>
        </p:pic>
      </p:grpSp>
      <p:grpSp>
        <p:nvGrpSpPr>
          <p:cNvPr name="Group 9" id="9"/>
          <p:cNvGrpSpPr/>
          <p:nvPr/>
        </p:nvGrpSpPr>
        <p:grpSpPr>
          <a:xfrm rot="0">
            <a:off x="7501677" y="7881436"/>
            <a:ext cx="4399902" cy="1656024"/>
            <a:chOff x="0" y="0"/>
            <a:chExt cx="1284330" cy="483393"/>
          </a:xfrm>
        </p:grpSpPr>
        <p:sp>
          <p:nvSpPr>
            <p:cNvPr name="Freeform 10" id="10"/>
            <p:cNvSpPr/>
            <p:nvPr/>
          </p:nvSpPr>
          <p:spPr>
            <a:xfrm flipH="false" flipV="false" rot="0">
              <a:off x="0" y="0"/>
              <a:ext cx="1284330" cy="483393"/>
            </a:xfrm>
            <a:custGeom>
              <a:avLst/>
              <a:gdLst/>
              <a:ahLst/>
              <a:cxnLst/>
              <a:rect r="r" b="b" t="t" l="l"/>
              <a:pathLst>
                <a:path h="483393" w="1284330">
                  <a:moveTo>
                    <a:pt x="0" y="0"/>
                  </a:moveTo>
                  <a:lnTo>
                    <a:pt x="1284330" y="0"/>
                  </a:lnTo>
                  <a:lnTo>
                    <a:pt x="1284330" y="483393"/>
                  </a:lnTo>
                  <a:lnTo>
                    <a:pt x="0" y="483393"/>
                  </a:lnTo>
                  <a:close/>
                </a:path>
              </a:pathLst>
            </a:custGeom>
            <a:solidFill>
              <a:srgbClr val="D3AB49"/>
            </a:solidFill>
          </p:spPr>
        </p:sp>
      </p:grpSp>
      <p:sp>
        <p:nvSpPr>
          <p:cNvPr name="AutoShape 11" id="11"/>
          <p:cNvSpPr/>
          <p:nvPr/>
        </p:nvSpPr>
        <p:spPr>
          <a:xfrm>
            <a:off x="1304944" y="8306359"/>
            <a:ext cx="5592023" cy="11038"/>
          </a:xfrm>
          <a:prstGeom prst="line">
            <a:avLst/>
          </a:prstGeom>
          <a:ln cap="flat" w="19050">
            <a:solidFill>
              <a:srgbClr val="FFFFFF"/>
            </a:solidFill>
            <a:prstDash val="solid"/>
            <a:headEnd type="none" len="sm" w="sm"/>
            <a:tailEnd type="none" len="sm" w="sm"/>
          </a:ln>
        </p:spPr>
      </p:sp>
      <p:sp>
        <p:nvSpPr>
          <p:cNvPr name="AutoShape 12" id="12"/>
          <p:cNvSpPr/>
          <p:nvPr/>
        </p:nvSpPr>
        <p:spPr>
          <a:xfrm>
            <a:off x="7476951" y="2796015"/>
            <a:ext cx="9301697" cy="0"/>
          </a:xfrm>
          <a:prstGeom prst="line">
            <a:avLst/>
          </a:prstGeom>
          <a:ln cap="flat" w="19050">
            <a:solidFill>
              <a:srgbClr val="FFFFFF"/>
            </a:solidFill>
            <a:prstDash val="solid"/>
            <a:headEnd type="none" len="sm" w="sm"/>
            <a:tailEnd type="none" len="sm" w="sm"/>
          </a:ln>
        </p:spPr>
      </p:sp>
      <p:grpSp>
        <p:nvGrpSpPr>
          <p:cNvPr name="Group 13" id="13"/>
          <p:cNvGrpSpPr/>
          <p:nvPr/>
        </p:nvGrpSpPr>
        <p:grpSpPr>
          <a:xfrm rot="0">
            <a:off x="12501654" y="3485920"/>
            <a:ext cx="4399902" cy="4395517"/>
            <a:chOff x="0" y="0"/>
            <a:chExt cx="5866536" cy="5860689"/>
          </a:xfrm>
        </p:grpSpPr>
        <p:pic>
          <p:nvPicPr>
            <p:cNvPr name="Picture 14" id="14"/>
            <p:cNvPicPr>
              <a:picLocks noChangeAspect="true"/>
            </p:cNvPicPr>
            <p:nvPr/>
          </p:nvPicPr>
          <p:blipFill>
            <a:blip r:embed="rId5"/>
            <a:srcRect l="16153" t="0" r="16153" b="0"/>
            <a:stretch>
              <a:fillRect/>
            </a:stretch>
          </p:blipFill>
          <p:spPr>
            <a:xfrm flipH="false" flipV="false">
              <a:off x="0" y="0"/>
              <a:ext cx="5866536" cy="5860689"/>
            </a:xfrm>
            <a:prstGeom prst="rect">
              <a:avLst/>
            </a:prstGeom>
          </p:spPr>
        </p:pic>
      </p:grpSp>
      <p:grpSp>
        <p:nvGrpSpPr>
          <p:cNvPr name="Group 15" id="15"/>
          <p:cNvGrpSpPr/>
          <p:nvPr/>
        </p:nvGrpSpPr>
        <p:grpSpPr>
          <a:xfrm rot="0">
            <a:off x="12501654" y="7881436"/>
            <a:ext cx="4399902" cy="1656024"/>
            <a:chOff x="0" y="0"/>
            <a:chExt cx="1284330" cy="483393"/>
          </a:xfrm>
        </p:grpSpPr>
        <p:sp>
          <p:nvSpPr>
            <p:cNvPr name="Freeform 16" id="16"/>
            <p:cNvSpPr/>
            <p:nvPr/>
          </p:nvSpPr>
          <p:spPr>
            <a:xfrm flipH="false" flipV="false" rot="0">
              <a:off x="0" y="0"/>
              <a:ext cx="1284330" cy="483393"/>
            </a:xfrm>
            <a:custGeom>
              <a:avLst/>
              <a:gdLst/>
              <a:ahLst/>
              <a:cxnLst/>
              <a:rect r="r" b="b" t="t" l="l"/>
              <a:pathLst>
                <a:path h="483393" w="1284330">
                  <a:moveTo>
                    <a:pt x="0" y="0"/>
                  </a:moveTo>
                  <a:lnTo>
                    <a:pt x="1284330" y="0"/>
                  </a:lnTo>
                  <a:lnTo>
                    <a:pt x="1284330" y="483393"/>
                  </a:lnTo>
                  <a:lnTo>
                    <a:pt x="0" y="483393"/>
                  </a:lnTo>
                  <a:close/>
                </a:path>
              </a:pathLst>
            </a:custGeom>
            <a:solidFill>
              <a:srgbClr val="D3AB49"/>
            </a:solidFill>
          </p:spPr>
        </p:sp>
      </p:grpSp>
      <p:sp>
        <p:nvSpPr>
          <p:cNvPr name="TextBox 17" id="17"/>
          <p:cNvSpPr txBox="true"/>
          <p:nvPr/>
        </p:nvSpPr>
        <p:spPr>
          <a:xfrm rot="0">
            <a:off x="17564100" y="9536764"/>
            <a:ext cx="485732" cy="306705"/>
          </a:xfrm>
          <a:prstGeom prst="rect">
            <a:avLst/>
          </a:prstGeom>
        </p:spPr>
        <p:txBody>
          <a:bodyPr anchor="t" rtlCol="false" tIns="0" lIns="0" bIns="0" rIns="0">
            <a:spAutoFit/>
          </a:bodyPr>
          <a:lstStyle/>
          <a:p>
            <a:pPr algn="r">
              <a:lnSpc>
                <a:spcPts val="2519"/>
              </a:lnSpc>
            </a:pPr>
            <a:r>
              <a:rPr lang="en-US" sz="1799">
                <a:solidFill>
                  <a:srgbClr val="D3AB49"/>
                </a:solidFill>
                <a:latin typeface="Intro Rust"/>
                <a:ea typeface="Intro Rust"/>
                <a:cs typeface="Intro Rust"/>
                <a:sym typeface="Intro Rust"/>
              </a:rPr>
              <a:t>06.</a:t>
            </a:r>
          </a:p>
        </p:txBody>
      </p:sp>
      <p:sp>
        <p:nvSpPr>
          <p:cNvPr name="TextBox 18" id="18"/>
          <p:cNvSpPr txBox="true"/>
          <p:nvPr/>
        </p:nvSpPr>
        <p:spPr>
          <a:xfrm rot="0">
            <a:off x="7408915" y="1678542"/>
            <a:ext cx="7729521" cy="669798"/>
          </a:xfrm>
          <a:prstGeom prst="rect">
            <a:avLst/>
          </a:prstGeom>
        </p:spPr>
        <p:txBody>
          <a:bodyPr anchor="t" rtlCol="false" tIns="0" lIns="0" bIns="0" rIns="0">
            <a:spAutoFit/>
          </a:bodyPr>
          <a:lstStyle/>
          <a:p>
            <a:pPr algn="l">
              <a:lnSpc>
                <a:spcPts val="5136"/>
              </a:lnSpc>
            </a:pPr>
            <a:r>
              <a:rPr lang="en-US" sz="4800">
                <a:solidFill>
                  <a:srgbClr val="D3AB49"/>
                </a:solidFill>
                <a:latin typeface="Intro Rust"/>
                <a:ea typeface="Intro Rust"/>
                <a:cs typeface="Intro Rust"/>
                <a:sym typeface="Intro Rust"/>
              </a:rPr>
              <a:t>CASINO WINNERS</a:t>
            </a:r>
          </a:p>
        </p:txBody>
      </p:sp>
      <p:sp>
        <p:nvSpPr>
          <p:cNvPr name="TextBox 19" id="19"/>
          <p:cNvSpPr txBox="true"/>
          <p:nvPr/>
        </p:nvSpPr>
        <p:spPr>
          <a:xfrm rot="0">
            <a:off x="3109081" y="6942288"/>
            <a:ext cx="3175871" cy="416300"/>
          </a:xfrm>
          <a:prstGeom prst="rect">
            <a:avLst/>
          </a:prstGeom>
        </p:spPr>
        <p:txBody>
          <a:bodyPr anchor="t" rtlCol="false" tIns="0" lIns="0" bIns="0" rIns="0">
            <a:spAutoFit/>
          </a:bodyPr>
          <a:lstStyle/>
          <a:p>
            <a:pPr algn="ctr">
              <a:lnSpc>
                <a:spcPts val="3407"/>
              </a:lnSpc>
            </a:pPr>
            <a:r>
              <a:rPr lang="en-US" sz="2433" i="true" spc="365">
                <a:solidFill>
                  <a:srgbClr val="12110A"/>
                </a:solidFill>
                <a:latin typeface="Glacial Indifference Italics"/>
                <a:ea typeface="Glacial Indifference Italics"/>
                <a:cs typeface="Glacial Indifference Italics"/>
                <a:sym typeface="Glacial Indifference Italics"/>
              </a:rPr>
              <a:t>Las Vegas Hotel</a:t>
            </a:r>
          </a:p>
        </p:txBody>
      </p:sp>
      <p:sp>
        <p:nvSpPr>
          <p:cNvPr name="TextBox 20" id="20"/>
          <p:cNvSpPr txBox="true"/>
          <p:nvPr/>
        </p:nvSpPr>
        <p:spPr>
          <a:xfrm rot="0">
            <a:off x="2712637" y="6517728"/>
            <a:ext cx="3968758" cy="472185"/>
          </a:xfrm>
          <a:prstGeom prst="rect">
            <a:avLst/>
          </a:prstGeom>
        </p:spPr>
        <p:txBody>
          <a:bodyPr anchor="t" rtlCol="false" tIns="0" lIns="0" bIns="0" rIns="0">
            <a:spAutoFit/>
          </a:bodyPr>
          <a:lstStyle/>
          <a:p>
            <a:pPr algn="ctr">
              <a:lnSpc>
                <a:spcPts val="3893"/>
              </a:lnSpc>
            </a:pPr>
            <a:r>
              <a:rPr lang="en-US" sz="2781">
                <a:solidFill>
                  <a:srgbClr val="12110A"/>
                </a:solidFill>
                <a:latin typeface="Intro Rust"/>
                <a:ea typeface="Intro Rust"/>
                <a:cs typeface="Intro Rust"/>
                <a:sym typeface="Intro Rust"/>
              </a:rPr>
              <a:t>FIRST PRIZE</a:t>
            </a:r>
          </a:p>
        </p:txBody>
      </p:sp>
      <p:sp>
        <p:nvSpPr>
          <p:cNvPr name="TextBox 21" id="21"/>
          <p:cNvSpPr txBox="true"/>
          <p:nvPr/>
        </p:nvSpPr>
        <p:spPr>
          <a:xfrm rot="0">
            <a:off x="8113693" y="8685004"/>
            <a:ext cx="3175871" cy="416300"/>
          </a:xfrm>
          <a:prstGeom prst="rect">
            <a:avLst/>
          </a:prstGeom>
        </p:spPr>
        <p:txBody>
          <a:bodyPr anchor="t" rtlCol="false" tIns="0" lIns="0" bIns="0" rIns="0">
            <a:spAutoFit/>
          </a:bodyPr>
          <a:lstStyle/>
          <a:p>
            <a:pPr algn="ctr">
              <a:lnSpc>
                <a:spcPts val="3407"/>
              </a:lnSpc>
            </a:pPr>
            <a:r>
              <a:rPr lang="en-US" sz="2433" i="true" spc="365">
                <a:solidFill>
                  <a:srgbClr val="12110A"/>
                </a:solidFill>
                <a:latin typeface="Glacial Indifference Italics"/>
                <a:ea typeface="Glacial Indifference Italics"/>
                <a:cs typeface="Glacial Indifference Italics"/>
                <a:sym typeface="Glacial Indifference Italics"/>
              </a:rPr>
              <a:t>Hard Rock Tampa</a:t>
            </a:r>
          </a:p>
        </p:txBody>
      </p:sp>
      <p:sp>
        <p:nvSpPr>
          <p:cNvPr name="TextBox 22" id="22"/>
          <p:cNvSpPr txBox="true"/>
          <p:nvPr/>
        </p:nvSpPr>
        <p:spPr>
          <a:xfrm rot="0">
            <a:off x="7717249" y="8260444"/>
            <a:ext cx="3968758" cy="472185"/>
          </a:xfrm>
          <a:prstGeom prst="rect">
            <a:avLst/>
          </a:prstGeom>
        </p:spPr>
        <p:txBody>
          <a:bodyPr anchor="t" rtlCol="false" tIns="0" lIns="0" bIns="0" rIns="0">
            <a:spAutoFit/>
          </a:bodyPr>
          <a:lstStyle/>
          <a:p>
            <a:pPr algn="ctr">
              <a:lnSpc>
                <a:spcPts val="3893"/>
              </a:lnSpc>
            </a:pPr>
            <a:r>
              <a:rPr lang="en-US" sz="2781">
                <a:solidFill>
                  <a:srgbClr val="12110A"/>
                </a:solidFill>
                <a:latin typeface="Intro Rust"/>
                <a:ea typeface="Intro Rust"/>
                <a:cs typeface="Intro Rust"/>
                <a:sym typeface="Intro Rust"/>
              </a:rPr>
              <a:t>SECOND PRIZE</a:t>
            </a:r>
          </a:p>
        </p:txBody>
      </p:sp>
      <p:sp>
        <p:nvSpPr>
          <p:cNvPr name="TextBox 23" id="23"/>
          <p:cNvSpPr txBox="true"/>
          <p:nvPr/>
        </p:nvSpPr>
        <p:spPr>
          <a:xfrm rot="0">
            <a:off x="12501654" y="8685004"/>
            <a:ext cx="4399902" cy="416300"/>
          </a:xfrm>
          <a:prstGeom prst="rect">
            <a:avLst/>
          </a:prstGeom>
        </p:spPr>
        <p:txBody>
          <a:bodyPr anchor="t" rtlCol="false" tIns="0" lIns="0" bIns="0" rIns="0">
            <a:spAutoFit/>
          </a:bodyPr>
          <a:lstStyle/>
          <a:p>
            <a:pPr algn="ctr">
              <a:lnSpc>
                <a:spcPts val="3407"/>
              </a:lnSpc>
            </a:pPr>
            <a:r>
              <a:rPr lang="en-US" sz="2433" i="true" spc="365">
                <a:solidFill>
                  <a:srgbClr val="12110A"/>
                </a:solidFill>
                <a:latin typeface="Glacial Indifference Italics"/>
                <a:ea typeface="Glacial Indifference Italics"/>
                <a:cs typeface="Glacial Indifference Italics"/>
                <a:sym typeface="Glacial Indifference Italics"/>
              </a:rPr>
              <a:t>Lottery Ticket Basket</a:t>
            </a:r>
          </a:p>
        </p:txBody>
      </p:sp>
      <p:sp>
        <p:nvSpPr>
          <p:cNvPr name="TextBox 24" id="24"/>
          <p:cNvSpPr txBox="true"/>
          <p:nvPr/>
        </p:nvSpPr>
        <p:spPr>
          <a:xfrm rot="0">
            <a:off x="12717226" y="8260444"/>
            <a:ext cx="3968758" cy="472185"/>
          </a:xfrm>
          <a:prstGeom prst="rect">
            <a:avLst/>
          </a:prstGeom>
        </p:spPr>
        <p:txBody>
          <a:bodyPr anchor="t" rtlCol="false" tIns="0" lIns="0" bIns="0" rIns="0">
            <a:spAutoFit/>
          </a:bodyPr>
          <a:lstStyle/>
          <a:p>
            <a:pPr algn="ctr">
              <a:lnSpc>
                <a:spcPts val="3893"/>
              </a:lnSpc>
            </a:pPr>
            <a:r>
              <a:rPr lang="en-US" sz="2781">
                <a:solidFill>
                  <a:srgbClr val="12110A"/>
                </a:solidFill>
                <a:latin typeface="Intro Rust"/>
                <a:ea typeface="Intro Rust"/>
                <a:cs typeface="Intro Rust"/>
                <a:sym typeface="Intro Rust"/>
              </a:rPr>
              <a:t>THIRD PRIZE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4B87"/>
        </a:solidFill>
      </p:bgPr>
    </p:bg>
    <p:spTree>
      <p:nvGrpSpPr>
        <p:cNvPr id="1" name=""/>
        <p:cNvGrpSpPr/>
        <p:nvPr/>
      </p:nvGrpSpPr>
      <p:grpSpPr>
        <a:xfrm>
          <a:off x="0" y="0"/>
          <a:ext cx="0" cy="0"/>
          <a:chOff x="0" y="0"/>
          <a:chExt cx="0" cy="0"/>
        </a:xfrm>
      </p:grpSpPr>
      <p:grpSp>
        <p:nvGrpSpPr>
          <p:cNvPr name="Group 2" id="2"/>
          <p:cNvGrpSpPr/>
          <p:nvPr/>
        </p:nvGrpSpPr>
        <p:grpSpPr>
          <a:xfrm rot="0">
            <a:off x="1580414" y="596268"/>
            <a:ext cx="15127172" cy="7702614"/>
            <a:chOff x="0" y="0"/>
            <a:chExt cx="2363690" cy="1203569"/>
          </a:xfrm>
        </p:grpSpPr>
        <p:sp>
          <p:nvSpPr>
            <p:cNvPr name="Freeform 3" id="3"/>
            <p:cNvSpPr/>
            <p:nvPr/>
          </p:nvSpPr>
          <p:spPr>
            <a:xfrm flipH="false" flipV="false" rot="0">
              <a:off x="0" y="0"/>
              <a:ext cx="2363690" cy="1203569"/>
            </a:xfrm>
            <a:custGeom>
              <a:avLst/>
              <a:gdLst/>
              <a:ahLst/>
              <a:cxnLst/>
              <a:rect r="r" b="b" t="t" l="l"/>
              <a:pathLst>
                <a:path h="1203569" w="2363690">
                  <a:moveTo>
                    <a:pt x="19448" y="0"/>
                  </a:moveTo>
                  <a:lnTo>
                    <a:pt x="2344242" y="0"/>
                  </a:lnTo>
                  <a:cubicBezTo>
                    <a:pt x="2349400" y="0"/>
                    <a:pt x="2354347" y="2049"/>
                    <a:pt x="2357994" y="5696"/>
                  </a:cubicBezTo>
                  <a:cubicBezTo>
                    <a:pt x="2361642" y="9343"/>
                    <a:pt x="2363690" y="14290"/>
                    <a:pt x="2363690" y="19448"/>
                  </a:cubicBezTo>
                  <a:lnTo>
                    <a:pt x="2363690" y="1184121"/>
                  </a:lnTo>
                  <a:cubicBezTo>
                    <a:pt x="2363690" y="1189279"/>
                    <a:pt x="2361642" y="1194226"/>
                    <a:pt x="2357994" y="1197873"/>
                  </a:cubicBezTo>
                  <a:cubicBezTo>
                    <a:pt x="2354347" y="1201520"/>
                    <a:pt x="2349400" y="1203569"/>
                    <a:pt x="2344242" y="1203569"/>
                  </a:cubicBezTo>
                  <a:lnTo>
                    <a:pt x="19448" y="1203569"/>
                  </a:lnTo>
                  <a:cubicBezTo>
                    <a:pt x="14290" y="1203569"/>
                    <a:pt x="9343" y="1201520"/>
                    <a:pt x="5696" y="1197873"/>
                  </a:cubicBezTo>
                  <a:cubicBezTo>
                    <a:pt x="2049" y="1194226"/>
                    <a:pt x="0" y="1189279"/>
                    <a:pt x="0" y="1184121"/>
                  </a:cubicBezTo>
                  <a:lnTo>
                    <a:pt x="0" y="19448"/>
                  </a:lnTo>
                  <a:cubicBezTo>
                    <a:pt x="0" y="14290"/>
                    <a:pt x="2049" y="9343"/>
                    <a:pt x="5696" y="5696"/>
                  </a:cubicBezTo>
                  <a:cubicBezTo>
                    <a:pt x="9343" y="2049"/>
                    <a:pt x="14290" y="0"/>
                    <a:pt x="19448" y="0"/>
                  </a:cubicBezTo>
                  <a:close/>
                </a:path>
              </a:pathLst>
            </a:custGeom>
            <a:solidFill>
              <a:srgbClr val="FFFFFF"/>
            </a:solidFill>
          </p:spPr>
        </p:sp>
        <p:sp>
          <p:nvSpPr>
            <p:cNvPr name="TextBox 4" id="4"/>
            <p:cNvSpPr txBox="true"/>
            <p:nvPr/>
          </p:nvSpPr>
          <p:spPr>
            <a:xfrm>
              <a:off x="0" y="0"/>
              <a:ext cx="2363690" cy="1203569"/>
            </a:xfrm>
            <a:prstGeom prst="rect">
              <a:avLst/>
            </a:prstGeom>
          </p:spPr>
          <p:txBody>
            <a:bodyPr anchor="ctr" rtlCol="false" tIns="113328" lIns="113328" bIns="113328" rIns="113328"/>
            <a:lstStyle/>
            <a:p>
              <a:pPr algn="ctr">
                <a:lnSpc>
                  <a:spcPts val="1424"/>
                </a:lnSpc>
              </a:pPr>
            </a:p>
          </p:txBody>
        </p:sp>
      </p:grpSp>
      <p:sp>
        <p:nvSpPr>
          <p:cNvPr name="Freeform 5" id="5"/>
          <p:cNvSpPr/>
          <p:nvPr/>
        </p:nvSpPr>
        <p:spPr>
          <a:xfrm flipH="false" flipV="false" rot="0">
            <a:off x="6558425" y="6608718"/>
            <a:ext cx="5171150" cy="3380327"/>
          </a:xfrm>
          <a:custGeom>
            <a:avLst/>
            <a:gdLst/>
            <a:ahLst/>
            <a:cxnLst/>
            <a:rect r="r" b="b" t="t" l="l"/>
            <a:pathLst>
              <a:path h="3380327" w="5171150">
                <a:moveTo>
                  <a:pt x="0" y="0"/>
                </a:moveTo>
                <a:lnTo>
                  <a:pt x="5171150" y="0"/>
                </a:lnTo>
                <a:lnTo>
                  <a:pt x="5171150" y="3380327"/>
                </a:lnTo>
                <a:lnTo>
                  <a:pt x="0" y="3380327"/>
                </a:lnTo>
                <a:lnTo>
                  <a:pt x="0" y="0"/>
                </a:lnTo>
                <a:close/>
              </a:path>
            </a:pathLst>
          </a:custGeom>
          <a:blipFill>
            <a:blip r:embed="rId2"/>
            <a:stretch>
              <a:fillRect l="-15365" t="-21850" r="-14932" b="-20526"/>
            </a:stretch>
          </a:blipFill>
        </p:spPr>
      </p:sp>
      <p:sp>
        <p:nvSpPr>
          <p:cNvPr name="TextBox 6" id="6"/>
          <p:cNvSpPr txBox="true"/>
          <p:nvPr/>
        </p:nvSpPr>
        <p:spPr>
          <a:xfrm rot="0">
            <a:off x="1580414" y="1468911"/>
            <a:ext cx="15127172" cy="821055"/>
          </a:xfrm>
          <a:prstGeom prst="rect">
            <a:avLst/>
          </a:prstGeom>
        </p:spPr>
        <p:txBody>
          <a:bodyPr anchor="t" rtlCol="false" tIns="0" lIns="0" bIns="0" rIns="0">
            <a:spAutoFit/>
          </a:bodyPr>
          <a:lstStyle/>
          <a:p>
            <a:pPr algn="ctr">
              <a:lnSpc>
                <a:spcPts val="6719"/>
              </a:lnSpc>
            </a:pPr>
            <a:r>
              <a:rPr lang="en-US" sz="4800">
                <a:solidFill>
                  <a:srgbClr val="D3AB49"/>
                </a:solidFill>
                <a:latin typeface="Intro Rust"/>
                <a:ea typeface="Intro Rust"/>
                <a:cs typeface="Intro Rust"/>
                <a:sym typeface="Intro Rust"/>
              </a:rPr>
              <a:t>HIGH ROLLER SPONSORS</a:t>
            </a:r>
          </a:p>
        </p:txBody>
      </p:sp>
      <p:grpSp>
        <p:nvGrpSpPr>
          <p:cNvPr name="Group 7" id="7"/>
          <p:cNvGrpSpPr/>
          <p:nvPr/>
        </p:nvGrpSpPr>
        <p:grpSpPr>
          <a:xfrm rot="0">
            <a:off x="2591527" y="3032916"/>
            <a:ext cx="13104947" cy="2829318"/>
            <a:chOff x="0" y="0"/>
            <a:chExt cx="17473262" cy="3772424"/>
          </a:xfrm>
        </p:grpSpPr>
        <p:sp>
          <p:nvSpPr>
            <p:cNvPr name="Freeform 8" id="8"/>
            <p:cNvSpPr/>
            <p:nvPr/>
          </p:nvSpPr>
          <p:spPr>
            <a:xfrm flipH="false" flipV="false" rot="0">
              <a:off x="0" y="690959"/>
              <a:ext cx="2580229" cy="2390506"/>
            </a:xfrm>
            <a:custGeom>
              <a:avLst/>
              <a:gdLst/>
              <a:ahLst/>
              <a:cxnLst/>
              <a:rect r="r" b="b" t="t" l="l"/>
              <a:pathLst>
                <a:path h="2390506" w="2580229">
                  <a:moveTo>
                    <a:pt x="0" y="0"/>
                  </a:moveTo>
                  <a:lnTo>
                    <a:pt x="2580229" y="0"/>
                  </a:lnTo>
                  <a:lnTo>
                    <a:pt x="2580229" y="2390506"/>
                  </a:lnTo>
                  <a:lnTo>
                    <a:pt x="0" y="2390506"/>
                  </a:lnTo>
                  <a:lnTo>
                    <a:pt x="0" y="0"/>
                  </a:lnTo>
                  <a:close/>
                </a:path>
              </a:pathLst>
            </a:custGeom>
            <a:blipFill>
              <a:blip r:embed="rId3"/>
              <a:stretch>
                <a:fillRect l="0" t="0" r="0" b="0"/>
              </a:stretch>
            </a:blipFill>
          </p:spPr>
        </p:sp>
        <p:sp>
          <p:nvSpPr>
            <p:cNvPr name="Freeform 9" id="9"/>
            <p:cNvSpPr/>
            <p:nvPr/>
          </p:nvSpPr>
          <p:spPr>
            <a:xfrm flipH="false" flipV="false" rot="0">
              <a:off x="13980063" y="910354"/>
              <a:ext cx="3493199" cy="1951716"/>
            </a:xfrm>
            <a:custGeom>
              <a:avLst/>
              <a:gdLst/>
              <a:ahLst/>
              <a:cxnLst/>
              <a:rect r="r" b="b" t="t" l="l"/>
              <a:pathLst>
                <a:path h="1951716" w="3493199">
                  <a:moveTo>
                    <a:pt x="0" y="0"/>
                  </a:moveTo>
                  <a:lnTo>
                    <a:pt x="3493199" y="0"/>
                  </a:lnTo>
                  <a:lnTo>
                    <a:pt x="3493199" y="1951716"/>
                  </a:lnTo>
                  <a:lnTo>
                    <a:pt x="0" y="1951716"/>
                  </a:lnTo>
                  <a:lnTo>
                    <a:pt x="0" y="0"/>
                  </a:lnTo>
                  <a:close/>
                </a:path>
              </a:pathLst>
            </a:custGeom>
            <a:blipFill>
              <a:blip r:embed="rId4"/>
              <a:stretch>
                <a:fillRect l="0" t="0" r="0" b="0"/>
              </a:stretch>
            </a:blipFill>
          </p:spPr>
        </p:sp>
        <p:sp>
          <p:nvSpPr>
            <p:cNvPr name="Freeform 10" id="10"/>
            <p:cNvSpPr/>
            <p:nvPr/>
          </p:nvSpPr>
          <p:spPr>
            <a:xfrm flipH="false" flipV="false" rot="0">
              <a:off x="3594114" y="0"/>
              <a:ext cx="4965176" cy="3772424"/>
            </a:xfrm>
            <a:custGeom>
              <a:avLst/>
              <a:gdLst/>
              <a:ahLst/>
              <a:cxnLst/>
              <a:rect r="r" b="b" t="t" l="l"/>
              <a:pathLst>
                <a:path h="3772424" w="4965176">
                  <a:moveTo>
                    <a:pt x="0" y="0"/>
                  </a:moveTo>
                  <a:lnTo>
                    <a:pt x="4965176" y="0"/>
                  </a:lnTo>
                  <a:lnTo>
                    <a:pt x="4965176" y="3772424"/>
                  </a:lnTo>
                  <a:lnTo>
                    <a:pt x="0" y="3772424"/>
                  </a:lnTo>
                  <a:lnTo>
                    <a:pt x="0" y="0"/>
                  </a:lnTo>
                  <a:close/>
                </a:path>
              </a:pathLst>
            </a:custGeom>
            <a:blipFill>
              <a:blip r:embed="rId5"/>
              <a:stretch>
                <a:fillRect l="-12821" t="0" r="-12821" b="-5624"/>
              </a:stretch>
            </a:blipFill>
          </p:spPr>
        </p:sp>
        <p:sp>
          <p:nvSpPr>
            <p:cNvPr name="Freeform 11" id="11"/>
            <p:cNvSpPr/>
            <p:nvPr/>
          </p:nvSpPr>
          <p:spPr>
            <a:xfrm flipH="false" flipV="false" rot="0">
              <a:off x="9573176" y="55361"/>
              <a:ext cx="3393002" cy="3661702"/>
            </a:xfrm>
            <a:custGeom>
              <a:avLst/>
              <a:gdLst/>
              <a:ahLst/>
              <a:cxnLst/>
              <a:rect r="r" b="b" t="t" l="l"/>
              <a:pathLst>
                <a:path h="3661702" w="3393002">
                  <a:moveTo>
                    <a:pt x="0" y="0"/>
                  </a:moveTo>
                  <a:lnTo>
                    <a:pt x="3393002" y="0"/>
                  </a:lnTo>
                  <a:lnTo>
                    <a:pt x="3393002" y="3661702"/>
                  </a:lnTo>
                  <a:lnTo>
                    <a:pt x="0" y="3661702"/>
                  </a:lnTo>
                  <a:lnTo>
                    <a:pt x="0" y="0"/>
                  </a:lnTo>
                  <a:close/>
                </a:path>
              </a:pathLst>
            </a:custGeom>
            <a:blipFill>
              <a:blip r:embed="rId6"/>
              <a:stretch>
                <a:fillRect l="0" t="0" r="0" b="0"/>
              </a:stretch>
            </a:blipFill>
          </p:spPr>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grpSp>
        <p:nvGrpSpPr>
          <p:cNvPr name="Group 2" id="2"/>
          <p:cNvGrpSpPr/>
          <p:nvPr/>
        </p:nvGrpSpPr>
        <p:grpSpPr>
          <a:xfrm rot="0">
            <a:off x="9911280" y="-1223026"/>
            <a:ext cx="12733052" cy="127330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C1E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400478" y="-1072971"/>
            <a:ext cx="12733052" cy="127330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41A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759588" y="-713836"/>
            <a:ext cx="12014831" cy="12014783"/>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9041" t="0" r="-40770" b="0"/>
              </a:stretch>
            </a:blipFill>
          </p:spPr>
        </p:sp>
      </p:grpSp>
      <p:sp>
        <p:nvSpPr>
          <p:cNvPr name="TextBox 10" id="10"/>
          <p:cNvSpPr txBox="true"/>
          <p:nvPr/>
        </p:nvSpPr>
        <p:spPr>
          <a:xfrm rot="0">
            <a:off x="1038225" y="707661"/>
            <a:ext cx="10924275" cy="1087648"/>
          </a:xfrm>
          <a:prstGeom prst="rect">
            <a:avLst/>
          </a:prstGeom>
        </p:spPr>
        <p:txBody>
          <a:bodyPr anchor="t" rtlCol="false" tIns="0" lIns="0" bIns="0" rIns="0">
            <a:spAutoFit/>
          </a:bodyPr>
          <a:lstStyle/>
          <a:p>
            <a:pPr algn="l">
              <a:lnSpc>
                <a:spcPts val="8825"/>
              </a:lnSpc>
              <a:spcBef>
                <a:spcPct val="0"/>
              </a:spcBef>
            </a:pPr>
            <a:r>
              <a:rPr lang="en-US" sz="6304">
                <a:solidFill>
                  <a:srgbClr val="FFFFFF"/>
                </a:solidFill>
                <a:latin typeface="Intro Rust"/>
                <a:ea typeface="Intro Rust"/>
                <a:cs typeface="Intro Rust"/>
                <a:sym typeface="Intro Rust"/>
              </a:rPr>
              <a:t>Client Testimonial</a:t>
            </a:r>
          </a:p>
        </p:txBody>
      </p:sp>
      <p:sp>
        <p:nvSpPr>
          <p:cNvPr name="TextBox 11" id="11"/>
          <p:cNvSpPr txBox="true"/>
          <p:nvPr/>
        </p:nvSpPr>
        <p:spPr>
          <a:xfrm rot="0">
            <a:off x="1028700" y="2734847"/>
            <a:ext cx="8567892" cy="5107891"/>
          </a:xfrm>
          <a:prstGeom prst="rect">
            <a:avLst/>
          </a:prstGeom>
        </p:spPr>
        <p:txBody>
          <a:bodyPr anchor="t" rtlCol="false" tIns="0" lIns="0" bIns="0" rIns="0">
            <a:spAutoFit/>
          </a:bodyPr>
          <a:lstStyle/>
          <a:p>
            <a:pPr algn="l">
              <a:lnSpc>
                <a:spcPts val="5039"/>
              </a:lnSpc>
            </a:pPr>
            <a:r>
              <a:rPr lang="en-US" sz="4199">
                <a:solidFill>
                  <a:srgbClr val="FFFFFF"/>
                </a:solidFill>
                <a:latin typeface="Public Sans"/>
                <a:ea typeface="Public Sans"/>
                <a:cs typeface="Public Sans"/>
                <a:sym typeface="Public Sans"/>
              </a:rPr>
              <a:t>This recovery program is wonderful! I’ve had the opportunity to come to their program and I couldn't have found a better place. There is so much support! Foundations to Freedom really does go above and beyond for their clients!</a:t>
            </a:r>
            <a:r>
              <a:rPr lang="en-US" sz="4199" i="true">
                <a:solidFill>
                  <a:srgbClr val="FFFFFF"/>
                </a:solidFill>
                <a:latin typeface="Public Sans Italics"/>
                <a:ea typeface="Public Sans Italics"/>
                <a:cs typeface="Public Sans Italics"/>
                <a:sym typeface="Public Sans Italics"/>
              </a:rPr>
              <a:t>—Danielle</a:t>
            </a:r>
          </a:p>
        </p:txBody>
      </p:sp>
      <p:sp>
        <p:nvSpPr>
          <p:cNvPr name="Freeform 12" id="12"/>
          <p:cNvSpPr/>
          <p:nvPr/>
        </p:nvSpPr>
        <p:spPr>
          <a:xfrm flipH="false" flipV="false" rot="0">
            <a:off x="1028700" y="8754468"/>
            <a:ext cx="4117027" cy="1007664"/>
          </a:xfrm>
          <a:custGeom>
            <a:avLst/>
            <a:gdLst/>
            <a:ahLst/>
            <a:cxnLst/>
            <a:rect r="r" b="b" t="t" l="l"/>
            <a:pathLst>
              <a:path h="1007664" w="4117027">
                <a:moveTo>
                  <a:pt x="0" y="0"/>
                </a:moveTo>
                <a:lnTo>
                  <a:pt x="4117027" y="0"/>
                </a:lnTo>
                <a:lnTo>
                  <a:pt x="4117027" y="1007664"/>
                </a:lnTo>
                <a:lnTo>
                  <a:pt x="0" y="1007664"/>
                </a:lnTo>
                <a:lnTo>
                  <a:pt x="0" y="0"/>
                </a:lnTo>
                <a:close/>
              </a:path>
            </a:pathLst>
          </a:custGeom>
          <a:blipFill>
            <a:blip r:embed="rId3"/>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4B87"/>
        </a:solidFill>
      </p:bgPr>
    </p:bg>
    <p:spTree>
      <p:nvGrpSpPr>
        <p:cNvPr id="1" name=""/>
        <p:cNvGrpSpPr/>
        <p:nvPr/>
      </p:nvGrpSpPr>
      <p:grpSpPr>
        <a:xfrm>
          <a:off x="0" y="0"/>
          <a:ext cx="0" cy="0"/>
          <a:chOff x="0" y="0"/>
          <a:chExt cx="0" cy="0"/>
        </a:xfrm>
      </p:grpSpPr>
      <p:grpSp>
        <p:nvGrpSpPr>
          <p:cNvPr name="Group 2" id="2"/>
          <p:cNvGrpSpPr/>
          <p:nvPr/>
        </p:nvGrpSpPr>
        <p:grpSpPr>
          <a:xfrm rot="0">
            <a:off x="1580414" y="596268"/>
            <a:ext cx="15127172" cy="7702614"/>
            <a:chOff x="0" y="0"/>
            <a:chExt cx="2363690" cy="1203569"/>
          </a:xfrm>
        </p:grpSpPr>
        <p:sp>
          <p:nvSpPr>
            <p:cNvPr name="Freeform 3" id="3"/>
            <p:cNvSpPr/>
            <p:nvPr/>
          </p:nvSpPr>
          <p:spPr>
            <a:xfrm flipH="false" flipV="false" rot="0">
              <a:off x="0" y="0"/>
              <a:ext cx="2363690" cy="1203569"/>
            </a:xfrm>
            <a:custGeom>
              <a:avLst/>
              <a:gdLst/>
              <a:ahLst/>
              <a:cxnLst/>
              <a:rect r="r" b="b" t="t" l="l"/>
              <a:pathLst>
                <a:path h="1203569" w="2363690">
                  <a:moveTo>
                    <a:pt x="19448" y="0"/>
                  </a:moveTo>
                  <a:lnTo>
                    <a:pt x="2344242" y="0"/>
                  </a:lnTo>
                  <a:cubicBezTo>
                    <a:pt x="2349400" y="0"/>
                    <a:pt x="2354347" y="2049"/>
                    <a:pt x="2357994" y="5696"/>
                  </a:cubicBezTo>
                  <a:cubicBezTo>
                    <a:pt x="2361642" y="9343"/>
                    <a:pt x="2363690" y="14290"/>
                    <a:pt x="2363690" y="19448"/>
                  </a:cubicBezTo>
                  <a:lnTo>
                    <a:pt x="2363690" y="1184121"/>
                  </a:lnTo>
                  <a:cubicBezTo>
                    <a:pt x="2363690" y="1189279"/>
                    <a:pt x="2361642" y="1194226"/>
                    <a:pt x="2357994" y="1197873"/>
                  </a:cubicBezTo>
                  <a:cubicBezTo>
                    <a:pt x="2354347" y="1201520"/>
                    <a:pt x="2349400" y="1203569"/>
                    <a:pt x="2344242" y="1203569"/>
                  </a:cubicBezTo>
                  <a:lnTo>
                    <a:pt x="19448" y="1203569"/>
                  </a:lnTo>
                  <a:cubicBezTo>
                    <a:pt x="14290" y="1203569"/>
                    <a:pt x="9343" y="1201520"/>
                    <a:pt x="5696" y="1197873"/>
                  </a:cubicBezTo>
                  <a:cubicBezTo>
                    <a:pt x="2049" y="1194226"/>
                    <a:pt x="0" y="1189279"/>
                    <a:pt x="0" y="1184121"/>
                  </a:cubicBezTo>
                  <a:lnTo>
                    <a:pt x="0" y="19448"/>
                  </a:lnTo>
                  <a:cubicBezTo>
                    <a:pt x="0" y="14290"/>
                    <a:pt x="2049" y="9343"/>
                    <a:pt x="5696" y="5696"/>
                  </a:cubicBezTo>
                  <a:cubicBezTo>
                    <a:pt x="9343" y="2049"/>
                    <a:pt x="14290" y="0"/>
                    <a:pt x="19448" y="0"/>
                  </a:cubicBezTo>
                  <a:close/>
                </a:path>
              </a:pathLst>
            </a:custGeom>
            <a:solidFill>
              <a:srgbClr val="FFFFFF"/>
            </a:solidFill>
          </p:spPr>
        </p:sp>
        <p:sp>
          <p:nvSpPr>
            <p:cNvPr name="TextBox 4" id="4"/>
            <p:cNvSpPr txBox="true"/>
            <p:nvPr/>
          </p:nvSpPr>
          <p:spPr>
            <a:xfrm>
              <a:off x="0" y="0"/>
              <a:ext cx="2363690" cy="1203569"/>
            </a:xfrm>
            <a:prstGeom prst="rect">
              <a:avLst/>
            </a:prstGeom>
          </p:spPr>
          <p:txBody>
            <a:bodyPr anchor="ctr" rtlCol="false" tIns="113328" lIns="113328" bIns="113328" rIns="113328"/>
            <a:lstStyle/>
            <a:p>
              <a:pPr algn="ctr">
                <a:lnSpc>
                  <a:spcPts val="1424"/>
                </a:lnSpc>
              </a:pPr>
            </a:p>
          </p:txBody>
        </p:sp>
      </p:grpSp>
      <p:sp>
        <p:nvSpPr>
          <p:cNvPr name="Freeform 5" id="5"/>
          <p:cNvSpPr/>
          <p:nvPr/>
        </p:nvSpPr>
        <p:spPr>
          <a:xfrm flipH="false" flipV="false" rot="0">
            <a:off x="6558425" y="6608718"/>
            <a:ext cx="5171150" cy="3380327"/>
          </a:xfrm>
          <a:custGeom>
            <a:avLst/>
            <a:gdLst/>
            <a:ahLst/>
            <a:cxnLst/>
            <a:rect r="r" b="b" t="t" l="l"/>
            <a:pathLst>
              <a:path h="3380327" w="5171150">
                <a:moveTo>
                  <a:pt x="0" y="0"/>
                </a:moveTo>
                <a:lnTo>
                  <a:pt x="5171150" y="0"/>
                </a:lnTo>
                <a:lnTo>
                  <a:pt x="5171150" y="3380327"/>
                </a:lnTo>
                <a:lnTo>
                  <a:pt x="0" y="3380327"/>
                </a:lnTo>
                <a:lnTo>
                  <a:pt x="0" y="0"/>
                </a:lnTo>
                <a:close/>
              </a:path>
            </a:pathLst>
          </a:custGeom>
          <a:blipFill>
            <a:blip r:embed="rId2"/>
            <a:stretch>
              <a:fillRect l="-15365" t="-21850" r="-14932" b="-20526"/>
            </a:stretch>
          </a:blipFill>
        </p:spPr>
      </p:sp>
      <p:sp>
        <p:nvSpPr>
          <p:cNvPr name="Freeform 6" id="6"/>
          <p:cNvSpPr/>
          <p:nvPr/>
        </p:nvSpPr>
        <p:spPr>
          <a:xfrm flipH="false" flipV="false" rot="0">
            <a:off x="2823532" y="3606674"/>
            <a:ext cx="3201329" cy="1681802"/>
          </a:xfrm>
          <a:custGeom>
            <a:avLst/>
            <a:gdLst/>
            <a:ahLst/>
            <a:cxnLst/>
            <a:rect r="r" b="b" t="t" l="l"/>
            <a:pathLst>
              <a:path h="1681802" w="3201329">
                <a:moveTo>
                  <a:pt x="0" y="0"/>
                </a:moveTo>
                <a:lnTo>
                  <a:pt x="3201329" y="0"/>
                </a:lnTo>
                <a:lnTo>
                  <a:pt x="3201329" y="1681802"/>
                </a:lnTo>
                <a:lnTo>
                  <a:pt x="0" y="1681802"/>
                </a:lnTo>
                <a:lnTo>
                  <a:pt x="0" y="0"/>
                </a:lnTo>
                <a:close/>
              </a:path>
            </a:pathLst>
          </a:custGeom>
          <a:blipFill>
            <a:blip r:embed="rId3"/>
            <a:stretch>
              <a:fillRect l="-21924" t="-35409" r="-20595" b="-34144"/>
            </a:stretch>
          </a:blipFill>
        </p:spPr>
      </p:sp>
      <p:sp>
        <p:nvSpPr>
          <p:cNvPr name="Freeform 7" id="7"/>
          <p:cNvSpPr/>
          <p:nvPr/>
        </p:nvSpPr>
        <p:spPr>
          <a:xfrm flipH="false" flipV="false" rot="0">
            <a:off x="2324961" y="6890819"/>
            <a:ext cx="3856684" cy="965802"/>
          </a:xfrm>
          <a:custGeom>
            <a:avLst/>
            <a:gdLst/>
            <a:ahLst/>
            <a:cxnLst/>
            <a:rect r="r" b="b" t="t" l="l"/>
            <a:pathLst>
              <a:path h="965802" w="3856684">
                <a:moveTo>
                  <a:pt x="0" y="0"/>
                </a:moveTo>
                <a:lnTo>
                  <a:pt x="3856685" y="0"/>
                </a:lnTo>
                <a:lnTo>
                  <a:pt x="3856685" y="965802"/>
                </a:lnTo>
                <a:lnTo>
                  <a:pt x="0" y="965802"/>
                </a:lnTo>
                <a:lnTo>
                  <a:pt x="0" y="0"/>
                </a:lnTo>
                <a:close/>
              </a:path>
            </a:pathLst>
          </a:custGeom>
          <a:blipFill>
            <a:blip r:embed="rId4"/>
            <a:stretch>
              <a:fillRect l="0" t="0" r="0" b="0"/>
            </a:stretch>
          </a:blipFill>
        </p:spPr>
      </p:sp>
      <p:sp>
        <p:nvSpPr>
          <p:cNvPr name="Freeform 8" id="8"/>
          <p:cNvSpPr/>
          <p:nvPr/>
        </p:nvSpPr>
        <p:spPr>
          <a:xfrm flipH="false" flipV="false" rot="0">
            <a:off x="12117702" y="2134652"/>
            <a:ext cx="3862526" cy="1033836"/>
          </a:xfrm>
          <a:custGeom>
            <a:avLst/>
            <a:gdLst/>
            <a:ahLst/>
            <a:cxnLst/>
            <a:rect r="r" b="b" t="t" l="l"/>
            <a:pathLst>
              <a:path h="1033836" w="3862526">
                <a:moveTo>
                  <a:pt x="0" y="0"/>
                </a:moveTo>
                <a:lnTo>
                  <a:pt x="3862526" y="0"/>
                </a:lnTo>
                <a:lnTo>
                  <a:pt x="3862526" y="1033836"/>
                </a:lnTo>
                <a:lnTo>
                  <a:pt x="0" y="1033836"/>
                </a:lnTo>
                <a:lnTo>
                  <a:pt x="0" y="0"/>
                </a:lnTo>
                <a:close/>
              </a:path>
            </a:pathLst>
          </a:custGeom>
          <a:blipFill>
            <a:blip r:embed="rId5"/>
            <a:stretch>
              <a:fillRect l="0" t="0" r="0" b="0"/>
            </a:stretch>
          </a:blipFill>
        </p:spPr>
      </p:sp>
      <p:grpSp>
        <p:nvGrpSpPr>
          <p:cNvPr name="Group 9" id="9"/>
          <p:cNvGrpSpPr/>
          <p:nvPr/>
        </p:nvGrpSpPr>
        <p:grpSpPr>
          <a:xfrm rot="0">
            <a:off x="13426390" y="3490952"/>
            <a:ext cx="2038077" cy="1913245"/>
            <a:chOff x="0" y="0"/>
            <a:chExt cx="2717436" cy="2550993"/>
          </a:xfrm>
        </p:grpSpPr>
        <p:sp>
          <p:nvSpPr>
            <p:cNvPr name="Freeform 10" id="10"/>
            <p:cNvSpPr/>
            <p:nvPr/>
          </p:nvSpPr>
          <p:spPr>
            <a:xfrm flipH="false" flipV="false" rot="0">
              <a:off x="0" y="0"/>
              <a:ext cx="2717436" cy="2550993"/>
            </a:xfrm>
            <a:custGeom>
              <a:avLst/>
              <a:gdLst/>
              <a:ahLst/>
              <a:cxnLst/>
              <a:rect r="r" b="b" t="t" l="l"/>
              <a:pathLst>
                <a:path h="2550993" w="2717436">
                  <a:moveTo>
                    <a:pt x="0" y="0"/>
                  </a:moveTo>
                  <a:lnTo>
                    <a:pt x="2717436" y="0"/>
                  </a:lnTo>
                  <a:lnTo>
                    <a:pt x="2717436" y="2550993"/>
                  </a:lnTo>
                  <a:lnTo>
                    <a:pt x="0" y="2550993"/>
                  </a:lnTo>
                  <a:lnTo>
                    <a:pt x="0" y="0"/>
                  </a:lnTo>
                  <a:close/>
                </a:path>
              </a:pathLst>
            </a:custGeom>
            <a:blipFill>
              <a:blip r:embed="rId6"/>
              <a:stretch>
                <a:fillRect l="0" t="0" r="0" b="0"/>
              </a:stretch>
            </a:blipFill>
            <a:ln w="9525" cap="sq">
              <a:solidFill>
                <a:srgbClr val="6D0002"/>
              </a:solidFill>
              <a:prstDash val="solid"/>
              <a:miter/>
            </a:ln>
          </p:spPr>
        </p:sp>
        <p:sp>
          <p:nvSpPr>
            <p:cNvPr name="TextBox 11" id="11"/>
            <p:cNvSpPr txBox="true"/>
            <p:nvPr/>
          </p:nvSpPr>
          <p:spPr>
            <a:xfrm rot="0">
              <a:off x="266871" y="1535285"/>
              <a:ext cx="2183695" cy="885865"/>
            </a:xfrm>
            <a:prstGeom prst="rect">
              <a:avLst/>
            </a:prstGeom>
          </p:spPr>
          <p:txBody>
            <a:bodyPr anchor="t" rtlCol="false" tIns="0" lIns="0" bIns="0" rIns="0">
              <a:spAutoFit/>
            </a:bodyPr>
            <a:lstStyle/>
            <a:p>
              <a:pPr algn="ctr">
                <a:lnSpc>
                  <a:spcPts val="1947"/>
                </a:lnSpc>
              </a:pPr>
              <a:r>
                <a:rPr lang="en-US" sz="1679" b="true">
                  <a:solidFill>
                    <a:srgbClr val="2A3467"/>
                  </a:solidFill>
                  <a:latin typeface="Helvetica Now Bold"/>
                  <a:ea typeface="Helvetica Now Bold"/>
                  <a:cs typeface="Helvetica Now Bold"/>
                  <a:sym typeface="Helvetica Now Bold"/>
                </a:rPr>
                <a:t>David Santiago</a:t>
              </a:r>
            </a:p>
            <a:p>
              <a:pPr algn="ctr">
                <a:lnSpc>
                  <a:spcPts val="1657"/>
                </a:lnSpc>
              </a:pPr>
              <a:r>
                <a:rPr lang="en-US" sz="1429">
                  <a:solidFill>
                    <a:srgbClr val="2A3467"/>
                  </a:solidFill>
                  <a:latin typeface="Helvetica Now"/>
                  <a:ea typeface="Helvetica Now"/>
                  <a:cs typeface="Helvetica Now"/>
                  <a:sym typeface="Helvetica Now"/>
                </a:rPr>
                <a:t>COUNCILMAN</a:t>
              </a:r>
            </a:p>
            <a:p>
              <a:pPr algn="ctr">
                <a:lnSpc>
                  <a:spcPts val="1657"/>
                </a:lnSpc>
              </a:pPr>
              <a:r>
                <a:rPr lang="en-US" sz="1429">
                  <a:solidFill>
                    <a:srgbClr val="2A3467"/>
                  </a:solidFill>
                  <a:latin typeface="Helvetica Now"/>
                  <a:ea typeface="Helvetica Now"/>
                  <a:cs typeface="Helvetica Now"/>
                  <a:sym typeface="Helvetica Now"/>
                </a:rPr>
                <a:t>VOLUSIA COUNTY</a:t>
              </a:r>
            </a:p>
          </p:txBody>
        </p:sp>
      </p:grpSp>
      <p:sp>
        <p:nvSpPr>
          <p:cNvPr name="Freeform 12" id="12"/>
          <p:cNvSpPr/>
          <p:nvPr/>
        </p:nvSpPr>
        <p:spPr>
          <a:xfrm flipH="false" flipV="false" rot="0">
            <a:off x="10388559" y="3767900"/>
            <a:ext cx="2326474" cy="1359349"/>
          </a:xfrm>
          <a:custGeom>
            <a:avLst/>
            <a:gdLst/>
            <a:ahLst/>
            <a:cxnLst/>
            <a:rect r="r" b="b" t="t" l="l"/>
            <a:pathLst>
              <a:path h="1359349" w="2326474">
                <a:moveTo>
                  <a:pt x="0" y="0"/>
                </a:moveTo>
                <a:lnTo>
                  <a:pt x="2326474" y="0"/>
                </a:lnTo>
                <a:lnTo>
                  <a:pt x="2326474" y="1359349"/>
                </a:lnTo>
                <a:lnTo>
                  <a:pt x="0" y="1359349"/>
                </a:lnTo>
                <a:lnTo>
                  <a:pt x="0" y="0"/>
                </a:lnTo>
                <a:close/>
              </a:path>
            </a:pathLst>
          </a:custGeom>
          <a:blipFill>
            <a:blip r:embed="rId7"/>
            <a:stretch>
              <a:fillRect l="0" t="0" r="0" b="0"/>
            </a:stretch>
          </a:blipFill>
        </p:spPr>
      </p:sp>
      <p:sp>
        <p:nvSpPr>
          <p:cNvPr name="Freeform 13" id="13"/>
          <p:cNvSpPr/>
          <p:nvPr/>
        </p:nvSpPr>
        <p:spPr>
          <a:xfrm flipH="false" flipV="false" rot="0">
            <a:off x="10182027" y="5343789"/>
            <a:ext cx="2725153" cy="1547030"/>
          </a:xfrm>
          <a:custGeom>
            <a:avLst/>
            <a:gdLst/>
            <a:ahLst/>
            <a:cxnLst/>
            <a:rect r="r" b="b" t="t" l="l"/>
            <a:pathLst>
              <a:path h="1547030" w="2725153">
                <a:moveTo>
                  <a:pt x="0" y="0"/>
                </a:moveTo>
                <a:lnTo>
                  <a:pt x="2725154" y="0"/>
                </a:lnTo>
                <a:lnTo>
                  <a:pt x="2725154" y="1547030"/>
                </a:lnTo>
                <a:lnTo>
                  <a:pt x="0" y="1547030"/>
                </a:lnTo>
                <a:lnTo>
                  <a:pt x="0" y="0"/>
                </a:lnTo>
                <a:close/>
              </a:path>
            </a:pathLst>
          </a:custGeom>
          <a:blipFill>
            <a:blip r:embed="rId8"/>
            <a:stretch>
              <a:fillRect l="0" t="0" r="0" b="0"/>
            </a:stretch>
          </a:blipFill>
        </p:spPr>
      </p:sp>
      <p:grpSp>
        <p:nvGrpSpPr>
          <p:cNvPr name="Group 14" id="14"/>
          <p:cNvGrpSpPr/>
          <p:nvPr/>
        </p:nvGrpSpPr>
        <p:grpSpPr>
          <a:xfrm rot="0">
            <a:off x="6944130" y="2047873"/>
            <a:ext cx="4607944" cy="1207394"/>
            <a:chOff x="0" y="0"/>
            <a:chExt cx="6143925" cy="1609859"/>
          </a:xfrm>
        </p:grpSpPr>
        <p:sp>
          <p:nvSpPr>
            <p:cNvPr name="Freeform 15" id="15"/>
            <p:cNvSpPr/>
            <p:nvPr/>
          </p:nvSpPr>
          <p:spPr>
            <a:xfrm flipH="false" flipV="false" rot="0">
              <a:off x="0" y="242319"/>
              <a:ext cx="3629743" cy="1125220"/>
            </a:xfrm>
            <a:custGeom>
              <a:avLst/>
              <a:gdLst/>
              <a:ahLst/>
              <a:cxnLst/>
              <a:rect r="r" b="b" t="t" l="l"/>
              <a:pathLst>
                <a:path h="1125220" w="3629743">
                  <a:moveTo>
                    <a:pt x="0" y="0"/>
                  </a:moveTo>
                  <a:lnTo>
                    <a:pt x="3629743" y="0"/>
                  </a:lnTo>
                  <a:lnTo>
                    <a:pt x="3629743" y="1125221"/>
                  </a:lnTo>
                  <a:lnTo>
                    <a:pt x="0" y="1125221"/>
                  </a:lnTo>
                  <a:lnTo>
                    <a:pt x="0" y="0"/>
                  </a:lnTo>
                  <a:close/>
                </a:path>
              </a:pathLst>
            </a:custGeom>
            <a:blipFill>
              <a:blip r:embed="rId9"/>
              <a:stretch>
                <a:fillRect l="0" t="0" r="0" b="0"/>
              </a:stretch>
            </a:blipFill>
          </p:spPr>
        </p:sp>
        <p:sp>
          <p:nvSpPr>
            <p:cNvPr name="TextBox 16" id="16"/>
            <p:cNvSpPr txBox="true"/>
            <p:nvPr/>
          </p:nvSpPr>
          <p:spPr>
            <a:xfrm rot="0">
              <a:off x="3974946" y="559616"/>
              <a:ext cx="2168979" cy="477881"/>
            </a:xfrm>
            <a:prstGeom prst="rect">
              <a:avLst/>
            </a:prstGeom>
          </p:spPr>
          <p:txBody>
            <a:bodyPr anchor="t" rtlCol="false" tIns="0" lIns="0" bIns="0" rIns="0">
              <a:spAutoFit/>
            </a:bodyPr>
            <a:lstStyle/>
            <a:p>
              <a:pPr algn="l">
                <a:lnSpc>
                  <a:spcPts val="2916"/>
                </a:lnSpc>
              </a:pPr>
              <a:r>
                <a:rPr lang="en-US" b="true" sz="2082">
                  <a:solidFill>
                    <a:srgbClr val="000000"/>
                  </a:solidFill>
                  <a:latin typeface="Arimo Bold"/>
                  <a:ea typeface="Arimo Bold"/>
                  <a:cs typeface="Arimo Bold"/>
                  <a:sym typeface="Arimo Bold"/>
                  <a:hlinkClick r:id="rId10" tooltip="https://juliasilveira.kw.com/"/>
                </a:rPr>
                <a:t>Julia Silveira</a:t>
              </a:r>
            </a:p>
          </p:txBody>
        </p:sp>
        <p:sp>
          <p:nvSpPr>
            <p:cNvPr name="AutoShape 17" id="17"/>
            <p:cNvSpPr/>
            <p:nvPr/>
          </p:nvSpPr>
          <p:spPr>
            <a:xfrm flipV="true">
              <a:off x="3799799" y="0"/>
              <a:ext cx="0" cy="1609859"/>
            </a:xfrm>
            <a:prstGeom prst="line">
              <a:avLst/>
            </a:prstGeom>
            <a:ln cap="flat" w="25400">
              <a:solidFill>
                <a:srgbClr val="A6A6A6"/>
              </a:solidFill>
              <a:prstDash val="solid"/>
              <a:headEnd type="none" len="sm" w="sm"/>
              <a:tailEnd type="none" len="sm" w="sm"/>
            </a:ln>
          </p:spPr>
        </p:sp>
      </p:grpSp>
      <p:sp>
        <p:nvSpPr>
          <p:cNvPr name="Freeform 18" id="18"/>
          <p:cNvSpPr/>
          <p:nvPr/>
        </p:nvSpPr>
        <p:spPr>
          <a:xfrm flipH="false" flipV="false" rot="0">
            <a:off x="2307772" y="1622227"/>
            <a:ext cx="4070731" cy="2058687"/>
          </a:xfrm>
          <a:custGeom>
            <a:avLst/>
            <a:gdLst/>
            <a:ahLst/>
            <a:cxnLst/>
            <a:rect r="r" b="b" t="t" l="l"/>
            <a:pathLst>
              <a:path h="2058687" w="4070731">
                <a:moveTo>
                  <a:pt x="0" y="0"/>
                </a:moveTo>
                <a:lnTo>
                  <a:pt x="4070730" y="0"/>
                </a:lnTo>
                <a:lnTo>
                  <a:pt x="4070730" y="2058687"/>
                </a:lnTo>
                <a:lnTo>
                  <a:pt x="0" y="2058687"/>
                </a:lnTo>
                <a:lnTo>
                  <a:pt x="0" y="0"/>
                </a:lnTo>
                <a:close/>
              </a:path>
            </a:pathLst>
          </a:custGeom>
          <a:blipFill>
            <a:blip r:embed="rId11"/>
            <a:stretch>
              <a:fillRect l="0" t="0" r="0" b="0"/>
            </a:stretch>
          </a:blipFill>
        </p:spPr>
      </p:sp>
      <p:sp>
        <p:nvSpPr>
          <p:cNvPr name="Freeform 19" id="19"/>
          <p:cNvSpPr/>
          <p:nvPr/>
        </p:nvSpPr>
        <p:spPr>
          <a:xfrm flipH="false" flipV="false" rot="0">
            <a:off x="6736218" y="3782352"/>
            <a:ext cx="2940984" cy="1330445"/>
          </a:xfrm>
          <a:custGeom>
            <a:avLst/>
            <a:gdLst/>
            <a:ahLst/>
            <a:cxnLst/>
            <a:rect r="r" b="b" t="t" l="l"/>
            <a:pathLst>
              <a:path h="1330445" w="2940984">
                <a:moveTo>
                  <a:pt x="0" y="0"/>
                </a:moveTo>
                <a:lnTo>
                  <a:pt x="2940984" y="0"/>
                </a:lnTo>
                <a:lnTo>
                  <a:pt x="2940984" y="1330445"/>
                </a:lnTo>
                <a:lnTo>
                  <a:pt x="0" y="1330445"/>
                </a:lnTo>
                <a:lnTo>
                  <a:pt x="0" y="0"/>
                </a:lnTo>
                <a:close/>
              </a:path>
            </a:pathLst>
          </a:custGeom>
          <a:blipFill>
            <a:blip r:embed="rId12"/>
            <a:stretch>
              <a:fillRect l="0" t="0" r="0" b="0"/>
            </a:stretch>
          </a:blipFill>
        </p:spPr>
      </p:sp>
      <p:sp>
        <p:nvSpPr>
          <p:cNvPr name="Freeform 20" id="20"/>
          <p:cNvSpPr/>
          <p:nvPr/>
        </p:nvSpPr>
        <p:spPr>
          <a:xfrm flipH="false" flipV="false" rot="0">
            <a:off x="13182189" y="6384988"/>
            <a:ext cx="2914006" cy="1534975"/>
          </a:xfrm>
          <a:custGeom>
            <a:avLst/>
            <a:gdLst/>
            <a:ahLst/>
            <a:cxnLst/>
            <a:rect r="r" b="b" t="t" l="l"/>
            <a:pathLst>
              <a:path h="1534975" w="2914006">
                <a:moveTo>
                  <a:pt x="0" y="0"/>
                </a:moveTo>
                <a:lnTo>
                  <a:pt x="2914007" y="0"/>
                </a:lnTo>
                <a:lnTo>
                  <a:pt x="2914007" y="1534976"/>
                </a:lnTo>
                <a:lnTo>
                  <a:pt x="0" y="1534976"/>
                </a:lnTo>
                <a:lnTo>
                  <a:pt x="0" y="0"/>
                </a:lnTo>
                <a:close/>
              </a:path>
            </a:pathLst>
          </a:custGeom>
          <a:blipFill>
            <a:blip r:embed="rId13"/>
            <a:stretch>
              <a:fillRect l="0" t="0" r="0" b="-32858"/>
            </a:stretch>
          </a:blipFill>
        </p:spPr>
      </p:sp>
      <p:sp>
        <p:nvSpPr>
          <p:cNvPr name="Freeform 21" id="21"/>
          <p:cNvSpPr/>
          <p:nvPr/>
        </p:nvSpPr>
        <p:spPr>
          <a:xfrm flipH="false" flipV="false" rot="0">
            <a:off x="2545756" y="5404197"/>
            <a:ext cx="3415094" cy="1310730"/>
          </a:xfrm>
          <a:custGeom>
            <a:avLst/>
            <a:gdLst/>
            <a:ahLst/>
            <a:cxnLst/>
            <a:rect r="r" b="b" t="t" l="l"/>
            <a:pathLst>
              <a:path h="1310730" w="3415094">
                <a:moveTo>
                  <a:pt x="0" y="0"/>
                </a:moveTo>
                <a:lnTo>
                  <a:pt x="3415095" y="0"/>
                </a:lnTo>
                <a:lnTo>
                  <a:pt x="3415095" y="1310730"/>
                </a:lnTo>
                <a:lnTo>
                  <a:pt x="0" y="1310730"/>
                </a:lnTo>
                <a:lnTo>
                  <a:pt x="0" y="0"/>
                </a:lnTo>
                <a:close/>
              </a:path>
            </a:pathLst>
          </a:custGeom>
          <a:blipFill>
            <a:blip r:embed="rId14"/>
            <a:stretch>
              <a:fillRect l="-15648" t="-119777" r="-13859" b="-117654"/>
            </a:stretch>
          </a:blipFill>
        </p:spPr>
      </p:sp>
      <p:sp>
        <p:nvSpPr>
          <p:cNvPr name="Freeform 22" id="22"/>
          <p:cNvSpPr/>
          <p:nvPr/>
        </p:nvSpPr>
        <p:spPr>
          <a:xfrm flipH="false" flipV="false" rot="0">
            <a:off x="6667384" y="5611754"/>
            <a:ext cx="2476616" cy="895616"/>
          </a:xfrm>
          <a:custGeom>
            <a:avLst/>
            <a:gdLst/>
            <a:ahLst/>
            <a:cxnLst/>
            <a:rect r="r" b="b" t="t" l="l"/>
            <a:pathLst>
              <a:path h="895616" w="2476616">
                <a:moveTo>
                  <a:pt x="0" y="0"/>
                </a:moveTo>
                <a:lnTo>
                  <a:pt x="2476616" y="0"/>
                </a:lnTo>
                <a:lnTo>
                  <a:pt x="2476616" y="895616"/>
                </a:lnTo>
                <a:lnTo>
                  <a:pt x="0" y="895616"/>
                </a:lnTo>
                <a:lnTo>
                  <a:pt x="0" y="0"/>
                </a:lnTo>
                <a:close/>
              </a:path>
            </a:pathLst>
          </a:custGeom>
          <a:blipFill>
            <a:blip r:embed="rId15"/>
            <a:stretch>
              <a:fillRect l="-5582" t="0" r="-5600" b="-1568"/>
            </a:stretch>
          </a:blipFill>
        </p:spPr>
      </p:sp>
      <p:sp>
        <p:nvSpPr>
          <p:cNvPr name="TextBox 23" id="23"/>
          <p:cNvSpPr txBox="true"/>
          <p:nvPr/>
        </p:nvSpPr>
        <p:spPr>
          <a:xfrm rot="0">
            <a:off x="1580414" y="933450"/>
            <a:ext cx="15127172" cy="821055"/>
          </a:xfrm>
          <a:prstGeom prst="rect">
            <a:avLst/>
          </a:prstGeom>
        </p:spPr>
        <p:txBody>
          <a:bodyPr anchor="t" rtlCol="false" tIns="0" lIns="0" bIns="0" rIns="0">
            <a:spAutoFit/>
          </a:bodyPr>
          <a:lstStyle/>
          <a:p>
            <a:pPr algn="ctr">
              <a:lnSpc>
                <a:spcPts val="6719"/>
              </a:lnSpc>
            </a:pPr>
            <a:r>
              <a:rPr lang="en-US" sz="4800">
                <a:solidFill>
                  <a:srgbClr val="D3AB49"/>
                </a:solidFill>
                <a:latin typeface="Intro Rust"/>
                <a:ea typeface="Intro Rust"/>
                <a:cs typeface="Intro Rust"/>
                <a:sym typeface="Intro Rust"/>
              </a:rPr>
              <a:t>TEXAS HOLD ‘EM SPONSORS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grpSp>
        <p:nvGrpSpPr>
          <p:cNvPr name="Group 2" id="2"/>
          <p:cNvGrpSpPr/>
          <p:nvPr/>
        </p:nvGrpSpPr>
        <p:grpSpPr>
          <a:xfrm rot="0">
            <a:off x="0" y="0"/>
            <a:ext cx="6693656" cy="10287000"/>
            <a:chOff x="0" y="0"/>
            <a:chExt cx="8924874" cy="13716000"/>
          </a:xfrm>
        </p:grpSpPr>
        <p:pic>
          <p:nvPicPr>
            <p:cNvPr name="Picture 3" id="3"/>
            <p:cNvPicPr>
              <a:picLocks noChangeAspect="true"/>
            </p:cNvPicPr>
            <p:nvPr/>
          </p:nvPicPr>
          <p:blipFill>
            <a:blip r:embed="rId2"/>
            <a:srcRect l="28283" t="0" r="28283" b="0"/>
            <a:stretch>
              <a:fillRect/>
            </a:stretch>
          </p:blipFill>
          <p:spPr>
            <a:xfrm flipH="false" flipV="false">
              <a:off x="0" y="0"/>
              <a:ext cx="8924874" cy="13716000"/>
            </a:xfrm>
            <a:prstGeom prst="rect">
              <a:avLst/>
            </a:prstGeom>
          </p:spPr>
        </p:pic>
      </p:grpSp>
      <p:sp>
        <p:nvSpPr>
          <p:cNvPr name="Freeform 4" id="4"/>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5" id="5"/>
          <p:cNvGrpSpPr/>
          <p:nvPr/>
        </p:nvGrpSpPr>
        <p:grpSpPr>
          <a:xfrm rot="0">
            <a:off x="11210184" y="7513259"/>
            <a:ext cx="6049116" cy="2333169"/>
            <a:chOff x="0" y="0"/>
            <a:chExt cx="1593183" cy="614497"/>
          </a:xfrm>
        </p:grpSpPr>
        <p:sp>
          <p:nvSpPr>
            <p:cNvPr name="Freeform 6" id="6"/>
            <p:cNvSpPr/>
            <p:nvPr/>
          </p:nvSpPr>
          <p:spPr>
            <a:xfrm flipH="false" flipV="false" rot="0">
              <a:off x="0" y="0"/>
              <a:ext cx="1593183" cy="614497"/>
            </a:xfrm>
            <a:custGeom>
              <a:avLst/>
              <a:gdLst/>
              <a:ahLst/>
              <a:cxnLst/>
              <a:rect r="r" b="b" t="t" l="l"/>
              <a:pathLst>
                <a:path h="614497" w="1593183">
                  <a:moveTo>
                    <a:pt x="0" y="0"/>
                  </a:moveTo>
                  <a:lnTo>
                    <a:pt x="1593183" y="0"/>
                  </a:lnTo>
                  <a:lnTo>
                    <a:pt x="1593183" y="614497"/>
                  </a:lnTo>
                  <a:lnTo>
                    <a:pt x="0" y="614497"/>
                  </a:lnTo>
                  <a:close/>
                </a:path>
              </a:pathLst>
            </a:custGeom>
            <a:solidFill>
              <a:srgbClr val="FFFFFF"/>
            </a:solidFill>
          </p:spPr>
        </p:sp>
        <p:sp>
          <p:nvSpPr>
            <p:cNvPr name="TextBox 7" id="7"/>
            <p:cNvSpPr txBox="true"/>
            <p:nvPr/>
          </p:nvSpPr>
          <p:spPr>
            <a:xfrm>
              <a:off x="0" y="9525"/>
              <a:ext cx="1593183" cy="604972"/>
            </a:xfrm>
            <a:prstGeom prst="rect">
              <a:avLst/>
            </a:prstGeom>
          </p:spPr>
          <p:txBody>
            <a:bodyPr anchor="ctr" rtlCol="false" tIns="50800" lIns="50800" bIns="50800" rIns="50800"/>
            <a:lstStyle/>
            <a:p>
              <a:pPr algn="ctr">
                <a:lnSpc>
                  <a:spcPts val="1657"/>
                </a:lnSpc>
              </a:pPr>
            </a:p>
          </p:txBody>
        </p:sp>
      </p:grpSp>
      <p:sp>
        <p:nvSpPr>
          <p:cNvPr name="Freeform 8" id="8"/>
          <p:cNvSpPr/>
          <p:nvPr/>
        </p:nvSpPr>
        <p:spPr>
          <a:xfrm flipH="false" flipV="false" rot="0">
            <a:off x="11501765" y="7743892"/>
            <a:ext cx="5465955" cy="1871902"/>
          </a:xfrm>
          <a:custGeom>
            <a:avLst/>
            <a:gdLst/>
            <a:ahLst/>
            <a:cxnLst/>
            <a:rect r="r" b="b" t="t" l="l"/>
            <a:pathLst>
              <a:path h="1871902" w="5465955">
                <a:moveTo>
                  <a:pt x="0" y="0"/>
                </a:moveTo>
                <a:lnTo>
                  <a:pt x="5465955" y="0"/>
                </a:lnTo>
                <a:lnTo>
                  <a:pt x="5465955" y="1871902"/>
                </a:lnTo>
                <a:lnTo>
                  <a:pt x="0" y="1871902"/>
                </a:lnTo>
                <a:lnTo>
                  <a:pt x="0" y="0"/>
                </a:lnTo>
                <a:close/>
              </a:path>
            </a:pathLst>
          </a:custGeom>
          <a:blipFill>
            <a:blip r:embed="rId5"/>
            <a:stretch>
              <a:fillRect l="0" t="0" r="0" b="0"/>
            </a:stretch>
          </a:blipFill>
        </p:spPr>
      </p:sp>
      <p:sp>
        <p:nvSpPr>
          <p:cNvPr name="TextBox 9" id="9"/>
          <p:cNvSpPr txBox="true"/>
          <p:nvPr/>
        </p:nvSpPr>
        <p:spPr>
          <a:xfrm rot="0">
            <a:off x="10473656" y="1274744"/>
            <a:ext cx="5129527" cy="821055"/>
          </a:xfrm>
          <a:prstGeom prst="rect">
            <a:avLst/>
          </a:prstGeom>
        </p:spPr>
        <p:txBody>
          <a:bodyPr anchor="t" rtlCol="false" tIns="0" lIns="0" bIns="0" rIns="0">
            <a:spAutoFit/>
          </a:bodyPr>
          <a:lstStyle/>
          <a:p>
            <a:pPr algn="r">
              <a:lnSpc>
                <a:spcPts val="6719"/>
              </a:lnSpc>
            </a:pPr>
            <a:r>
              <a:rPr lang="en-US" sz="4800">
                <a:solidFill>
                  <a:srgbClr val="D3AB49"/>
                </a:solidFill>
                <a:latin typeface="Intro Rust"/>
                <a:ea typeface="Intro Rust"/>
                <a:cs typeface="Intro Rust"/>
                <a:sym typeface="Intro Rust"/>
              </a:rPr>
              <a:t>LIVE AUCTION</a:t>
            </a:r>
          </a:p>
        </p:txBody>
      </p:sp>
      <p:sp>
        <p:nvSpPr>
          <p:cNvPr name="TextBox 10" id="10"/>
          <p:cNvSpPr txBox="true"/>
          <p:nvPr/>
        </p:nvSpPr>
        <p:spPr>
          <a:xfrm rot="0">
            <a:off x="10030261" y="2726738"/>
            <a:ext cx="5572921" cy="504826"/>
          </a:xfrm>
          <a:prstGeom prst="rect">
            <a:avLst/>
          </a:prstGeom>
        </p:spPr>
        <p:txBody>
          <a:bodyPr anchor="t" rtlCol="false" tIns="0" lIns="0" bIns="0" rIns="0">
            <a:spAutoFit/>
          </a:bodyPr>
          <a:lstStyle/>
          <a:p>
            <a:pPr algn="r">
              <a:lnSpc>
                <a:spcPts val="4199"/>
              </a:lnSpc>
            </a:pPr>
            <a:r>
              <a:rPr lang="en-US" sz="2999" spc="29">
                <a:solidFill>
                  <a:srgbClr val="FFFFFF"/>
                </a:solidFill>
                <a:latin typeface="Glacial Indifference"/>
                <a:ea typeface="Glacial Indifference"/>
                <a:cs typeface="Glacial Indifference"/>
                <a:sym typeface="Glacial Indifference"/>
              </a:rPr>
              <a:t>DISNEY SPRINGS EXPERIENCE</a:t>
            </a:r>
          </a:p>
        </p:txBody>
      </p:sp>
      <p:sp>
        <p:nvSpPr>
          <p:cNvPr name="Freeform 11" id="11"/>
          <p:cNvSpPr/>
          <p:nvPr/>
        </p:nvSpPr>
        <p:spPr>
          <a:xfrm flipH="false" flipV="false" rot="0">
            <a:off x="4287014" y="1529062"/>
            <a:ext cx="5257472" cy="2957328"/>
          </a:xfrm>
          <a:custGeom>
            <a:avLst/>
            <a:gdLst/>
            <a:ahLst/>
            <a:cxnLst/>
            <a:rect r="r" b="b" t="t" l="l"/>
            <a:pathLst>
              <a:path h="2957328" w="5257472">
                <a:moveTo>
                  <a:pt x="0" y="0"/>
                </a:moveTo>
                <a:lnTo>
                  <a:pt x="5257472" y="0"/>
                </a:lnTo>
                <a:lnTo>
                  <a:pt x="5257472" y="2957328"/>
                </a:lnTo>
                <a:lnTo>
                  <a:pt x="0" y="2957328"/>
                </a:lnTo>
                <a:lnTo>
                  <a:pt x="0" y="0"/>
                </a:lnTo>
                <a:close/>
              </a:path>
            </a:pathLst>
          </a:custGeom>
          <a:blipFill>
            <a:blip r:embed="rId6"/>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962" y="0"/>
            <a:ext cx="18480162" cy="10744200"/>
          </a:xfrm>
          <a:custGeom>
            <a:avLst/>
            <a:gdLst/>
            <a:ahLst/>
            <a:cxnLst/>
            <a:rect r="r" b="b" t="t" l="l"/>
            <a:pathLst>
              <a:path h="10744200" w="18480162">
                <a:moveTo>
                  <a:pt x="0" y="0"/>
                </a:moveTo>
                <a:lnTo>
                  <a:pt x="18480162" y="0"/>
                </a:lnTo>
                <a:lnTo>
                  <a:pt x="18480162" y="10744200"/>
                </a:lnTo>
                <a:lnTo>
                  <a:pt x="0" y="10744200"/>
                </a:lnTo>
                <a:lnTo>
                  <a:pt x="0" y="0"/>
                </a:lnTo>
                <a:close/>
              </a:path>
            </a:pathLst>
          </a:custGeom>
          <a:blipFill>
            <a:blip r:embed="rId2"/>
            <a:stretch>
              <a:fillRect l="0" t="-5784" r="-1903" b="-10992"/>
            </a:stretch>
          </a:blipFill>
        </p:spPr>
      </p:sp>
      <p:sp>
        <p:nvSpPr>
          <p:cNvPr name="TextBox 3" id="3"/>
          <p:cNvSpPr txBox="true"/>
          <p:nvPr/>
        </p:nvSpPr>
        <p:spPr>
          <a:xfrm rot="-206426">
            <a:off x="239775" y="2771686"/>
            <a:ext cx="7183475" cy="1191296"/>
          </a:xfrm>
          <a:prstGeom prst="rect">
            <a:avLst/>
          </a:prstGeom>
        </p:spPr>
        <p:txBody>
          <a:bodyPr anchor="t" rtlCol="false" tIns="0" lIns="0" bIns="0" rIns="0">
            <a:spAutoFit/>
          </a:bodyPr>
          <a:lstStyle/>
          <a:p>
            <a:pPr algn="ctr">
              <a:lnSpc>
                <a:spcPts val="6970"/>
              </a:lnSpc>
            </a:pPr>
            <a:r>
              <a:rPr lang="en-US" sz="13941">
                <a:solidFill>
                  <a:srgbClr val="B73ECE"/>
                </a:solidFill>
                <a:latin typeface="Brittany"/>
                <a:ea typeface="Brittany"/>
                <a:cs typeface="Brittany"/>
                <a:sym typeface="Brittany"/>
              </a:rPr>
              <a:t>GLOW</a:t>
            </a:r>
          </a:p>
        </p:txBody>
      </p:sp>
      <p:sp>
        <p:nvSpPr>
          <p:cNvPr name="TextBox 4" id="4"/>
          <p:cNvSpPr txBox="true"/>
          <p:nvPr/>
        </p:nvSpPr>
        <p:spPr>
          <a:xfrm rot="-206426">
            <a:off x="140798" y="1275840"/>
            <a:ext cx="7100259" cy="273899"/>
          </a:xfrm>
          <a:prstGeom prst="rect">
            <a:avLst/>
          </a:prstGeom>
        </p:spPr>
        <p:txBody>
          <a:bodyPr anchor="t" rtlCol="false" tIns="0" lIns="0" bIns="0" rIns="0">
            <a:spAutoFit/>
          </a:bodyPr>
          <a:lstStyle/>
          <a:p>
            <a:pPr algn="ctr">
              <a:lnSpc>
                <a:spcPts val="1610"/>
              </a:lnSpc>
            </a:pPr>
            <a:r>
              <a:rPr lang="en-US" sz="3220">
                <a:solidFill>
                  <a:srgbClr val="B73ECE"/>
                </a:solidFill>
                <a:latin typeface="Brittany"/>
                <a:ea typeface="Brittany"/>
                <a:cs typeface="Brittany"/>
                <a:sym typeface="Brittany"/>
              </a:rPr>
              <a:t>Gorgeous Ladies of Worth</a:t>
            </a:r>
          </a:p>
        </p:txBody>
      </p:sp>
      <p:sp>
        <p:nvSpPr>
          <p:cNvPr name="TextBox 5" id="5"/>
          <p:cNvSpPr txBox="true"/>
          <p:nvPr/>
        </p:nvSpPr>
        <p:spPr>
          <a:xfrm rot="0">
            <a:off x="11598171" y="7669504"/>
            <a:ext cx="6021130" cy="2050744"/>
          </a:xfrm>
          <a:prstGeom prst="rect">
            <a:avLst/>
          </a:prstGeom>
        </p:spPr>
        <p:txBody>
          <a:bodyPr anchor="t" rtlCol="false" tIns="0" lIns="0" bIns="0" rIns="0">
            <a:spAutoFit/>
          </a:bodyPr>
          <a:lstStyle/>
          <a:p>
            <a:pPr algn="r">
              <a:lnSpc>
                <a:spcPts val="6106"/>
              </a:lnSpc>
            </a:pPr>
            <a:r>
              <a:rPr lang="en-US" b="true" sz="4362" spc="645">
                <a:solidFill>
                  <a:srgbClr val="FFFFFF"/>
                </a:solidFill>
                <a:latin typeface="Montserrat Bold"/>
                <a:ea typeface="Montserrat Bold"/>
                <a:cs typeface="Montserrat Bold"/>
                <a:sym typeface="Montserrat Bold"/>
              </a:rPr>
              <a:t>SHINE BRIGHT</a:t>
            </a:r>
          </a:p>
          <a:p>
            <a:pPr algn="r">
              <a:lnSpc>
                <a:spcPts val="5126"/>
              </a:lnSpc>
            </a:pPr>
            <a:r>
              <a:rPr lang="en-US" b="true" sz="3662" spc="541">
                <a:solidFill>
                  <a:srgbClr val="FFFFFF"/>
                </a:solidFill>
                <a:latin typeface="Montserrat Bold"/>
                <a:ea typeface="Montserrat Bold"/>
                <a:cs typeface="Montserrat Bold"/>
                <a:sym typeface="Montserrat Bold"/>
              </a:rPr>
              <a:t>LIKE A DIAMOND</a:t>
            </a:r>
          </a:p>
          <a:p>
            <a:pPr algn="r">
              <a:lnSpc>
                <a:spcPts val="5126"/>
              </a:lnSpc>
            </a:pPr>
            <a:r>
              <a:rPr lang="en-US" b="true" sz="3662" spc="541">
                <a:solidFill>
                  <a:srgbClr val="FFFFFF"/>
                </a:solidFill>
                <a:latin typeface="Montserrat Bold"/>
                <a:ea typeface="Montserrat Bold"/>
                <a:cs typeface="Montserrat Bold"/>
                <a:sym typeface="Montserrat Bold"/>
              </a:rPr>
              <a:t>MAY 18, 2025</a:t>
            </a:r>
          </a:p>
        </p:txBody>
      </p:sp>
      <p:sp>
        <p:nvSpPr>
          <p:cNvPr name="TextBox 6" id="6"/>
          <p:cNvSpPr txBox="true"/>
          <p:nvPr/>
        </p:nvSpPr>
        <p:spPr>
          <a:xfrm rot="-206426">
            <a:off x="162059" y="4986439"/>
            <a:ext cx="7262982" cy="549227"/>
          </a:xfrm>
          <a:prstGeom prst="rect">
            <a:avLst/>
          </a:prstGeom>
        </p:spPr>
        <p:txBody>
          <a:bodyPr anchor="t" rtlCol="false" tIns="0" lIns="0" bIns="0" rIns="0">
            <a:spAutoFit/>
          </a:bodyPr>
          <a:lstStyle/>
          <a:p>
            <a:pPr algn="ctr">
              <a:lnSpc>
                <a:spcPts val="3220"/>
              </a:lnSpc>
            </a:pPr>
            <a:r>
              <a:rPr lang="en-US" sz="6440">
                <a:solidFill>
                  <a:srgbClr val="B73ECE"/>
                </a:solidFill>
                <a:latin typeface="Brittany"/>
                <a:ea typeface="Brittany"/>
                <a:cs typeface="Brittany"/>
                <a:sym typeface="Brittany"/>
              </a:rPr>
              <a:t>Fashion Show</a:t>
            </a:r>
          </a:p>
        </p:txBody>
      </p:sp>
      <p:sp>
        <p:nvSpPr>
          <p:cNvPr name="Freeform 7" id="7"/>
          <p:cNvSpPr/>
          <p:nvPr/>
        </p:nvSpPr>
        <p:spPr>
          <a:xfrm flipH="false" flipV="false" rot="0">
            <a:off x="14608736" y="5753100"/>
            <a:ext cx="2946931" cy="1666297"/>
          </a:xfrm>
          <a:custGeom>
            <a:avLst/>
            <a:gdLst/>
            <a:ahLst/>
            <a:cxnLst/>
            <a:rect r="r" b="b" t="t" l="l"/>
            <a:pathLst>
              <a:path h="1666297" w="2946931">
                <a:moveTo>
                  <a:pt x="0" y="0"/>
                </a:moveTo>
                <a:lnTo>
                  <a:pt x="2946931" y="0"/>
                </a:lnTo>
                <a:lnTo>
                  <a:pt x="2946931" y="1666297"/>
                </a:lnTo>
                <a:lnTo>
                  <a:pt x="0" y="1666297"/>
                </a:lnTo>
                <a:lnTo>
                  <a:pt x="0" y="0"/>
                </a:lnTo>
                <a:close/>
              </a:path>
            </a:pathLst>
          </a:custGeom>
          <a:blipFill>
            <a:blip r:embed="rId3"/>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4B87"/>
        </a:solidFill>
      </p:bgPr>
    </p:bg>
    <p:spTree>
      <p:nvGrpSpPr>
        <p:cNvPr id="1" name=""/>
        <p:cNvGrpSpPr/>
        <p:nvPr/>
      </p:nvGrpSpPr>
      <p:grpSpPr>
        <a:xfrm>
          <a:off x="0" y="0"/>
          <a:ext cx="0" cy="0"/>
          <a:chOff x="0" y="0"/>
          <a:chExt cx="0" cy="0"/>
        </a:xfrm>
      </p:grpSpPr>
      <p:grpSp>
        <p:nvGrpSpPr>
          <p:cNvPr name="Group 2" id="2"/>
          <p:cNvGrpSpPr/>
          <p:nvPr/>
        </p:nvGrpSpPr>
        <p:grpSpPr>
          <a:xfrm rot="0">
            <a:off x="1580414" y="596268"/>
            <a:ext cx="15127172" cy="7702614"/>
            <a:chOff x="0" y="0"/>
            <a:chExt cx="2363690" cy="1203569"/>
          </a:xfrm>
        </p:grpSpPr>
        <p:sp>
          <p:nvSpPr>
            <p:cNvPr name="Freeform 3" id="3"/>
            <p:cNvSpPr/>
            <p:nvPr/>
          </p:nvSpPr>
          <p:spPr>
            <a:xfrm flipH="false" flipV="false" rot="0">
              <a:off x="0" y="0"/>
              <a:ext cx="2363690" cy="1203569"/>
            </a:xfrm>
            <a:custGeom>
              <a:avLst/>
              <a:gdLst/>
              <a:ahLst/>
              <a:cxnLst/>
              <a:rect r="r" b="b" t="t" l="l"/>
              <a:pathLst>
                <a:path h="1203569" w="2363690">
                  <a:moveTo>
                    <a:pt x="19448" y="0"/>
                  </a:moveTo>
                  <a:lnTo>
                    <a:pt x="2344242" y="0"/>
                  </a:lnTo>
                  <a:cubicBezTo>
                    <a:pt x="2349400" y="0"/>
                    <a:pt x="2354347" y="2049"/>
                    <a:pt x="2357994" y="5696"/>
                  </a:cubicBezTo>
                  <a:cubicBezTo>
                    <a:pt x="2361642" y="9343"/>
                    <a:pt x="2363690" y="14290"/>
                    <a:pt x="2363690" y="19448"/>
                  </a:cubicBezTo>
                  <a:lnTo>
                    <a:pt x="2363690" y="1184121"/>
                  </a:lnTo>
                  <a:cubicBezTo>
                    <a:pt x="2363690" y="1189279"/>
                    <a:pt x="2361642" y="1194226"/>
                    <a:pt x="2357994" y="1197873"/>
                  </a:cubicBezTo>
                  <a:cubicBezTo>
                    <a:pt x="2354347" y="1201520"/>
                    <a:pt x="2349400" y="1203569"/>
                    <a:pt x="2344242" y="1203569"/>
                  </a:cubicBezTo>
                  <a:lnTo>
                    <a:pt x="19448" y="1203569"/>
                  </a:lnTo>
                  <a:cubicBezTo>
                    <a:pt x="14290" y="1203569"/>
                    <a:pt x="9343" y="1201520"/>
                    <a:pt x="5696" y="1197873"/>
                  </a:cubicBezTo>
                  <a:cubicBezTo>
                    <a:pt x="2049" y="1194226"/>
                    <a:pt x="0" y="1189279"/>
                    <a:pt x="0" y="1184121"/>
                  </a:cubicBezTo>
                  <a:lnTo>
                    <a:pt x="0" y="19448"/>
                  </a:lnTo>
                  <a:cubicBezTo>
                    <a:pt x="0" y="14290"/>
                    <a:pt x="2049" y="9343"/>
                    <a:pt x="5696" y="5696"/>
                  </a:cubicBezTo>
                  <a:cubicBezTo>
                    <a:pt x="9343" y="2049"/>
                    <a:pt x="14290" y="0"/>
                    <a:pt x="19448" y="0"/>
                  </a:cubicBezTo>
                  <a:close/>
                </a:path>
              </a:pathLst>
            </a:custGeom>
            <a:solidFill>
              <a:srgbClr val="FFFFFF"/>
            </a:solidFill>
          </p:spPr>
        </p:sp>
        <p:sp>
          <p:nvSpPr>
            <p:cNvPr name="TextBox 4" id="4"/>
            <p:cNvSpPr txBox="true"/>
            <p:nvPr/>
          </p:nvSpPr>
          <p:spPr>
            <a:xfrm>
              <a:off x="0" y="0"/>
              <a:ext cx="2363690" cy="1203569"/>
            </a:xfrm>
            <a:prstGeom prst="rect">
              <a:avLst/>
            </a:prstGeom>
          </p:spPr>
          <p:txBody>
            <a:bodyPr anchor="ctr" rtlCol="false" tIns="113328" lIns="113328" bIns="113328" rIns="113328"/>
            <a:lstStyle/>
            <a:p>
              <a:pPr algn="ctr">
                <a:lnSpc>
                  <a:spcPts val="1424"/>
                </a:lnSpc>
              </a:pPr>
            </a:p>
          </p:txBody>
        </p:sp>
      </p:grpSp>
      <p:sp>
        <p:nvSpPr>
          <p:cNvPr name="Freeform 5" id="5"/>
          <p:cNvSpPr/>
          <p:nvPr/>
        </p:nvSpPr>
        <p:spPr>
          <a:xfrm flipH="false" flipV="false" rot="0">
            <a:off x="6558425" y="6608718"/>
            <a:ext cx="5171150" cy="3380327"/>
          </a:xfrm>
          <a:custGeom>
            <a:avLst/>
            <a:gdLst/>
            <a:ahLst/>
            <a:cxnLst/>
            <a:rect r="r" b="b" t="t" l="l"/>
            <a:pathLst>
              <a:path h="3380327" w="5171150">
                <a:moveTo>
                  <a:pt x="0" y="0"/>
                </a:moveTo>
                <a:lnTo>
                  <a:pt x="5171150" y="0"/>
                </a:lnTo>
                <a:lnTo>
                  <a:pt x="5171150" y="3380327"/>
                </a:lnTo>
                <a:lnTo>
                  <a:pt x="0" y="3380327"/>
                </a:lnTo>
                <a:lnTo>
                  <a:pt x="0" y="0"/>
                </a:lnTo>
                <a:close/>
              </a:path>
            </a:pathLst>
          </a:custGeom>
          <a:blipFill>
            <a:blip r:embed="rId2"/>
            <a:stretch>
              <a:fillRect l="-15365" t="-21850" r="-14932" b="-20526"/>
            </a:stretch>
          </a:blipFill>
        </p:spPr>
      </p:sp>
      <p:sp>
        <p:nvSpPr>
          <p:cNvPr name="TextBox 6" id="6"/>
          <p:cNvSpPr txBox="true"/>
          <p:nvPr/>
        </p:nvSpPr>
        <p:spPr>
          <a:xfrm rot="0">
            <a:off x="1580414" y="1227568"/>
            <a:ext cx="15127172" cy="821055"/>
          </a:xfrm>
          <a:prstGeom prst="rect">
            <a:avLst/>
          </a:prstGeom>
        </p:spPr>
        <p:txBody>
          <a:bodyPr anchor="t" rtlCol="false" tIns="0" lIns="0" bIns="0" rIns="0">
            <a:spAutoFit/>
          </a:bodyPr>
          <a:lstStyle/>
          <a:p>
            <a:pPr algn="ctr">
              <a:lnSpc>
                <a:spcPts val="6719"/>
              </a:lnSpc>
            </a:pPr>
            <a:r>
              <a:rPr lang="en-US" sz="4800">
                <a:solidFill>
                  <a:srgbClr val="D3AB49"/>
                </a:solidFill>
                <a:latin typeface="Intro Rust"/>
                <a:ea typeface="Intro Rust"/>
                <a:cs typeface="Intro Rust"/>
                <a:sym typeface="Intro Rust"/>
              </a:rPr>
              <a:t>SPECIAL THANKS TO THESE SUPPORTERS</a:t>
            </a:r>
          </a:p>
        </p:txBody>
      </p:sp>
      <p:sp>
        <p:nvSpPr>
          <p:cNvPr name="TextBox 7" id="7"/>
          <p:cNvSpPr txBox="true"/>
          <p:nvPr/>
        </p:nvSpPr>
        <p:spPr>
          <a:xfrm rot="0">
            <a:off x="2620119" y="2489070"/>
            <a:ext cx="3467919" cy="3816348"/>
          </a:xfrm>
          <a:prstGeom prst="rect">
            <a:avLst/>
          </a:prstGeom>
        </p:spPr>
        <p:txBody>
          <a:bodyPr anchor="t" rtlCol="false" tIns="0" lIns="0" bIns="0" rIns="0">
            <a:spAutoFit/>
          </a:bodyPr>
          <a:lstStyle/>
          <a:p>
            <a:pPr algn="ctr">
              <a:lnSpc>
                <a:spcPts val="6160"/>
              </a:lnSpc>
            </a:pPr>
            <a:r>
              <a:rPr lang="en-US" sz="2800">
                <a:solidFill>
                  <a:srgbClr val="000000"/>
                </a:solidFill>
                <a:latin typeface="Intro Rust"/>
                <a:ea typeface="Intro Rust"/>
                <a:cs typeface="Intro Rust"/>
                <a:sym typeface="Intro Rust"/>
              </a:rPr>
              <a:t>Bernice &amp; Pearl</a:t>
            </a:r>
          </a:p>
          <a:p>
            <a:pPr algn="ctr">
              <a:lnSpc>
                <a:spcPts val="6160"/>
              </a:lnSpc>
            </a:pPr>
            <a:r>
              <a:rPr lang="en-US" sz="2800">
                <a:solidFill>
                  <a:srgbClr val="000000"/>
                </a:solidFill>
                <a:latin typeface="Intro Rust"/>
                <a:ea typeface="Intro Rust"/>
                <a:cs typeface="Intro Rust"/>
                <a:sym typeface="Intro Rust"/>
              </a:rPr>
              <a:t>DeLand Pilates</a:t>
            </a:r>
          </a:p>
          <a:p>
            <a:pPr algn="ctr">
              <a:lnSpc>
                <a:spcPts val="6160"/>
              </a:lnSpc>
            </a:pPr>
            <a:r>
              <a:rPr lang="en-US" sz="2800">
                <a:solidFill>
                  <a:srgbClr val="000000"/>
                </a:solidFill>
                <a:latin typeface="Intro Rust"/>
                <a:ea typeface="Intro Rust"/>
                <a:cs typeface="Intro Rust"/>
                <a:sym typeface="Intro Rust"/>
              </a:rPr>
              <a:t>DR. ROBERT URBAN</a:t>
            </a:r>
          </a:p>
          <a:p>
            <a:pPr algn="ctr">
              <a:lnSpc>
                <a:spcPts val="6160"/>
              </a:lnSpc>
            </a:pPr>
            <a:r>
              <a:rPr lang="en-US" sz="2800">
                <a:solidFill>
                  <a:srgbClr val="000000"/>
                </a:solidFill>
                <a:latin typeface="Intro Rust"/>
                <a:ea typeface="Intro Rust"/>
                <a:cs typeface="Intro Rust"/>
                <a:sym typeface="Intro Rust"/>
              </a:rPr>
              <a:t>Elusive Grape</a:t>
            </a:r>
          </a:p>
          <a:p>
            <a:pPr algn="ctr">
              <a:lnSpc>
                <a:spcPts val="6160"/>
              </a:lnSpc>
            </a:pPr>
            <a:r>
              <a:rPr lang="en-US" sz="2800">
                <a:solidFill>
                  <a:srgbClr val="000000"/>
                </a:solidFill>
                <a:latin typeface="Intro Rust"/>
                <a:ea typeface="Intro Rust"/>
                <a:cs typeface="Intro Rust"/>
                <a:sym typeface="Intro Rust"/>
              </a:rPr>
              <a:t>Face it</a:t>
            </a:r>
          </a:p>
        </p:txBody>
      </p:sp>
      <p:sp>
        <p:nvSpPr>
          <p:cNvPr name="TextBox 8" id="8"/>
          <p:cNvSpPr txBox="true"/>
          <p:nvPr/>
        </p:nvSpPr>
        <p:spPr>
          <a:xfrm rot="0">
            <a:off x="6953510" y="2489070"/>
            <a:ext cx="4380979" cy="3816348"/>
          </a:xfrm>
          <a:prstGeom prst="rect">
            <a:avLst/>
          </a:prstGeom>
        </p:spPr>
        <p:txBody>
          <a:bodyPr anchor="t" rtlCol="false" tIns="0" lIns="0" bIns="0" rIns="0">
            <a:spAutoFit/>
          </a:bodyPr>
          <a:lstStyle/>
          <a:p>
            <a:pPr algn="ctr">
              <a:lnSpc>
                <a:spcPts val="6160"/>
              </a:lnSpc>
            </a:pPr>
            <a:r>
              <a:rPr lang="en-US" sz="2800">
                <a:solidFill>
                  <a:srgbClr val="000000"/>
                </a:solidFill>
                <a:latin typeface="Intro Rust"/>
                <a:ea typeface="Intro Rust"/>
                <a:cs typeface="Intro Rust"/>
                <a:sym typeface="Intro Rust"/>
              </a:rPr>
              <a:t>Hand &amp; Stone | DeLand</a:t>
            </a:r>
          </a:p>
          <a:p>
            <a:pPr algn="ctr">
              <a:lnSpc>
                <a:spcPts val="6160"/>
              </a:lnSpc>
            </a:pPr>
            <a:r>
              <a:rPr lang="en-US" sz="2800">
                <a:solidFill>
                  <a:srgbClr val="000000"/>
                </a:solidFill>
                <a:latin typeface="Intro Rust"/>
                <a:ea typeface="Intro Rust"/>
                <a:cs typeface="Intro Rust"/>
                <a:sym typeface="Intro Rust"/>
              </a:rPr>
              <a:t>Hunters &amp; Gatherers</a:t>
            </a:r>
          </a:p>
          <a:p>
            <a:pPr algn="ctr">
              <a:lnSpc>
                <a:spcPts val="6160"/>
              </a:lnSpc>
            </a:pPr>
            <a:r>
              <a:rPr lang="en-US" sz="2800">
                <a:solidFill>
                  <a:srgbClr val="000000"/>
                </a:solidFill>
                <a:latin typeface="Intro Rust"/>
                <a:ea typeface="Intro Rust"/>
                <a:cs typeface="Intro Rust"/>
                <a:sym typeface="Intro Rust"/>
              </a:rPr>
              <a:t>Lace &amp; Accessories</a:t>
            </a:r>
          </a:p>
          <a:p>
            <a:pPr algn="ctr">
              <a:lnSpc>
                <a:spcPts val="6160"/>
              </a:lnSpc>
            </a:pPr>
            <a:r>
              <a:rPr lang="en-US" sz="2800">
                <a:solidFill>
                  <a:srgbClr val="000000"/>
                </a:solidFill>
                <a:latin typeface="Intro Rust"/>
                <a:ea typeface="Intro Rust"/>
                <a:cs typeface="Intro Rust"/>
                <a:sym typeface="Intro Rust"/>
              </a:rPr>
              <a:t>Local Style House</a:t>
            </a:r>
          </a:p>
          <a:p>
            <a:pPr algn="ctr">
              <a:lnSpc>
                <a:spcPts val="6160"/>
              </a:lnSpc>
            </a:pPr>
            <a:r>
              <a:rPr lang="en-US" sz="2800">
                <a:solidFill>
                  <a:srgbClr val="000000"/>
                </a:solidFill>
                <a:latin typeface="Intro Rust"/>
                <a:ea typeface="Intro Rust"/>
                <a:cs typeface="Intro Rust"/>
                <a:sym typeface="Intro Rust"/>
              </a:rPr>
              <a:t>MIRROR MIRROR</a:t>
            </a:r>
          </a:p>
        </p:txBody>
      </p:sp>
      <p:sp>
        <p:nvSpPr>
          <p:cNvPr name="TextBox 9" id="9"/>
          <p:cNvSpPr txBox="true"/>
          <p:nvPr/>
        </p:nvSpPr>
        <p:spPr>
          <a:xfrm rot="0">
            <a:off x="12582350" y="2489070"/>
            <a:ext cx="3286944" cy="3816348"/>
          </a:xfrm>
          <a:prstGeom prst="rect">
            <a:avLst/>
          </a:prstGeom>
        </p:spPr>
        <p:txBody>
          <a:bodyPr anchor="t" rtlCol="false" tIns="0" lIns="0" bIns="0" rIns="0">
            <a:spAutoFit/>
          </a:bodyPr>
          <a:lstStyle/>
          <a:p>
            <a:pPr algn="ctr">
              <a:lnSpc>
                <a:spcPts val="6160"/>
              </a:lnSpc>
            </a:pPr>
            <a:r>
              <a:rPr lang="en-US" sz="2800">
                <a:solidFill>
                  <a:srgbClr val="000000"/>
                </a:solidFill>
                <a:latin typeface="Intro Rust"/>
                <a:ea typeface="Intro Rust"/>
                <a:cs typeface="Intro Rust"/>
                <a:sym typeface="Intro Rust"/>
              </a:rPr>
              <a:t>Sassy Stylers</a:t>
            </a:r>
          </a:p>
          <a:p>
            <a:pPr algn="ctr">
              <a:lnSpc>
                <a:spcPts val="6160"/>
              </a:lnSpc>
            </a:pPr>
            <a:r>
              <a:rPr lang="en-US" sz="2800">
                <a:solidFill>
                  <a:srgbClr val="000000"/>
                </a:solidFill>
                <a:latin typeface="Intro Rust"/>
                <a:ea typeface="Intro Rust"/>
                <a:cs typeface="Intro Rust"/>
                <a:sym typeface="Intro Rust"/>
              </a:rPr>
              <a:t>Senders Retreat</a:t>
            </a:r>
          </a:p>
          <a:p>
            <a:pPr algn="ctr">
              <a:lnSpc>
                <a:spcPts val="6160"/>
              </a:lnSpc>
            </a:pPr>
            <a:r>
              <a:rPr lang="en-US" sz="2800">
                <a:solidFill>
                  <a:srgbClr val="000000"/>
                </a:solidFill>
                <a:latin typeface="Intro Rust"/>
                <a:ea typeface="Intro Rust"/>
                <a:cs typeface="Intro Rust"/>
                <a:sym typeface="Intro Rust"/>
              </a:rPr>
              <a:t>Shellsea</a:t>
            </a:r>
          </a:p>
          <a:p>
            <a:pPr algn="ctr">
              <a:lnSpc>
                <a:spcPts val="6160"/>
              </a:lnSpc>
            </a:pPr>
            <a:r>
              <a:rPr lang="en-US" sz="2800">
                <a:solidFill>
                  <a:srgbClr val="000000"/>
                </a:solidFill>
                <a:latin typeface="Intro Rust"/>
                <a:ea typeface="Intro Rust"/>
                <a:cs typeface="Intro Rust"/>
                <a:sym typeface="Intro Rust"/>
              </a:rPr>
              <a:t>Style House</a:t>
            </a:r>
          </a:p>
          <a:p>
            <a:pPr algn="ctr">
              <a:lnSpc>
                <a:spcPts val="6160"/>
              </a:lnSpc>
            </a:pPr>
            <a:r>
              <a:rPr lang="en-US" sz="2800">
                <a:solidFill>
                  <a:srgbClr val="000000"/>
                </a:solidFill>
                <a:latin typeface="Intro Rust"/>
                <a:ea typeface="Intro Rust"/>
                <a:cs typeface="Intro Rust"/>
                <a:sym typeface="Intro Rust"/>
              </a:rPr>
              <a:t>PES Benefits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77CBD"/>
        </a:solidFill>
      </p:bgPr>
    </p:bg>
    <p:spTree>
      <p:nvGrpSpPr>
        <p:cNvPr id="1" name=""/>
        <p:cNvGrpSpPr/>
        <p:nvPr/>
      </p:nvGrpSpPr>
      <p:grpSpPr>
        <a:xfrm>
          <a:off x="0" y="0"/>
          <a:ext cx="0" cy="0"/>
          <a:chOff x="0" y="0"/>
          <a:chExt cx="0" cy="0"/>
        </a:xfrm>
      </p:grpSpPr>
      <p:grpSp>
        <p:nvGrpSpPr>
          <p:cNvPr name="Group 2" id="2"/>
          <p:cNvGrpSpPr/>
          <p:nvPr/>
        </p:nvGrpSpPr>
        <p:grpSpPr>
          <a:xfrm rot="0">
            <a:off x="6216159" y="0"/>
            <a:ext cx="12071841" cy="5306477"/>
            <a:chOff x="0" y="0"/>
            <a:chExt cx="1544694" cy="679008"/>
          </a:xfrm>
        </p:grpSpPr>
        <p:sp>
          <p:nvSpPr>
            <p:cNvPr name="Freeform 3" id="3"/>
            <p:cNvSpPr/>
            <p:nvPr/>
          </p:nvSpPr>
          <p:spPr>
            <a:xfrm flipH="false" flipV="false" rot="0">
              <a:off x="0" y="0"/>
              <a:ext cx="1544694" cy="679008"/>
            </a:xfrm>
            <a:custGeom>
              <a:avLst/>
              <a:gdLst/>
              <a:ahLst/>
              <a:cxnLst/>
              <a:rect r="r" b="b" t="t" l="l"/>
              <a:pathLst>
                <a:path h="679008" w="1544694">
                  <a:moveTo>
                    <a:pt x="0" y="0"/>
                  </a:moveTo>
                  <a:lnTo>
                    <a:pt x="1544694" y="0"/>
                  </a:lnTo>
                  <a:lnTo>
                    <a:pt x="1544694" y="679008"/>
                  </a:lnTo>
                  <a:lnTo>
                    <a:pt x="0" y="679008"/>
                  </a:lnTo>
                  <a:close/>
                </a:path>
              </a:pathLst>
            </a:custGeom>
            <a:blipFill>
              <a:blip r:embed="rId2"/>
              <a:stretch>
                <a:fillRect l="0" t="-40854" r="0" b="-40854"/>
              </a:stretch>
            </a:blipFill>
          </p:spPr>
        </p:sp>
      </p:grpSp>
      <p:grpSp>
        <p:nvGrpSpPr>
          <p:cNvPr name="Group 4" id="4"/>
          <p:cNvGrpSpPr/>
          <p:nvPr/>
        </p:nvGrpSpPr>
        <p:grpSpPr>
          <a:xfrm rot="0">
            <a:off x="0" y="4910676"/>
            <a:ext cx="18288000" cy="5376324"/>
            <a:chOff x="0" y="0"/>
            <a:chExt cx="4816593" cy="1415987"/>
          </a:xfrm>
        </p:grpSpPr>
        <p:sp>
          <p:nvSpPr>
            <p:cNvPr name="Freeform 5" id="5"/>
            <p:cNvSpPr/>
            <p:nvPr/>
          </p:nvSpPr>
          <p:spPr>
            <a:xfrm flipH="false" flipV="false" rot="0">
              <a:off x="0" y="0"/>
              <a:ext cx="4816592" cy="1415987"/>
            </a:xfrm>
            <a:custGeom>
              <a:avLst/>
              <a:gdLst/>
              <a:ahLst/>
              <a:cxnLst/>
              <a:rect r="r" b="b" t="t" l="l"/>
              <a:pathLst>
                <a:path h="1415987" w="4816592">
                  <a:moveTo>
                    <a:pt x="0" y="0"/>
                  </a:moveTo>
                  <a:lnTo>
                    <a:pt x="4816592" y="0"/>
                  </a:lnTo>
                  <a:lnTo>
                    <a:pt x="4816592" y="1415987"/>
                  </a:lnTo>
                  <a:lnTo>
                    <a:pt x="0" y="1415987"/>
                  </a:lnTo>
                  <a:close/>
                </a:path>
              </a:pathLst>
            </a:custGeom>
            <a:solidFill>
              <a:srgbClr val="1F1F1F"/>
            </a:solidFill>
          </p:spPr>
        </p:sp>
        <p:sp>
          <p:nvSpPr>
            <p:cNvPr name="TextBox 6" id="6"/>
            <p:cNvSpPr txBox="true"/>
            <p:nvPr/>
          </p:nvSpPr>
          <p:spPr>
            <a:xfrm>
              <a:off x="0" y="-57150"/>
              <a:ext cx="4816593" cy="1473137"/>
            </a:xfrm>
            <a:prstGeom prst="rect">
              <a:avLst/>
            </a:prstGeom>
          </p:spPr>
          <p:txBody>
            <a:bodyPr anchor="ctr" rtlCol="false" tIns="50800" lIns="50800" bIns="50800" rIns="50800"/>
            <a:lstStyle/>
            <a:p>
              <a:pPr algn="ctr">
                <a:lnSpc>
                  <a:spcPts val="3496"/>
                </a:lnSpc>
              </a:pPr>
            </a:p>
          </p:txBody>
        </p:sp>
      </p:grpSp>
      <p:sp>
        <p:nvSpPr>
          <p:cNvPr name="AutoShape 7" id="7"/>
          <p:cNvSpPr/>
          <p:nvPr/>
        </p:nvSpPr>
        <p:spPr>
          <a:xfrm flipH="true">
            <a:off x="13318007" y="4910676"/>
            <a:ext cx="0" cy="5376324"/>
          </a:xfrm>
          <a:prstGeom prst="line">
            <a:avLst/>
          </a:prstGeom>
          <a:ln cap="flat" w="9525">
            <a:solidFill>
              <a:srgbClr val="FFFFFF"/>
            </a:solidFill>
            <a:prstDash val="solid"/>
            <a:headEnd type="none" len="sm" w="sm"/>
            <a:tailEnd type="none" len="sm" w="sm"/>
          </a:ln>
        </p:spPr>
      </p:sp>
      <p:sp>
        <p:nvSpPr>
          <p:cNvPr name="AutoShape 8" id="8"/>
          <p:cNvSpPr/>
          <p:nvPr/>
        </p:nvSpPr>
        <p:spPr>
          <a:xfrm flipH="true">
            <a:off x="0" y="4910676"/>
            <a:ext cx="18288000"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12860019" y="4427195"/>
            <a:ext cx="915976" cy="966962"/>
          </a:xfrm>
          <a:custGeom>
            <a:avLst/>
            <a:gdLst/>
            <a:ahLst/>
            <a:cxnLst/>
            <a:rect r="r" b="b" t="t" l="l"/>
            <a:pathLst>
              <a:path h="966962" w="915976">
                <a:moveTo>
                  <a:pt x="0" y="0"/>
                </a:moveTo>
                <a:lnTo>
                  <a:pt x="915976" y="0"/>
                </a:lnTo>
                <a:lnTo>
                  <a:pt x="915976" y="966961"/>
                </a:lnTo>
                <a:lnTo>
                  <a:pt x="0" y="966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3892397" y="6922258"/>
            <a:ext cx="4039222" cy="1607138"/>
          </a:xfrm>
          <a:prstGeom prst="rect">
            <a:avLst/>
          </a:prstGeom>
        </p:spPr>
        <p:txBody>
          <a:bodyPr anchor="t" rtlCol="false" tIns="0" lIns="0" bIns="0" rIns="0">
            <a:spAutoFit/>
          </a:bodyPr>
          <a:lstStyle/>
          <a:p>
            <a:pPr algn="l">
              <a:lnSpc>
                <a:spcPts val="6123"/>
              </a:lnSpc>
            </a:pPr>
            <a:r>
              <a:rPr lang="en-US" sz="5567">
                <a:solidFill>
                  <a:srgbClr val="F0E5D6"/>
                </a:solidFill>
                <a:latin typeface="Arimo"/>
                <a:ea typeface="Arimo"/>
                <a:cs typeface="Arimo"/>
                <a:sym typeface="Arimo"/>
              </a:rPr>
              <a:t>BEGINS AT</a:t>
            </a:r>
          </a:p>
          <a:p>
            <a:pPr algn="l" marL="0" indent="0" lvl="0">
              <a:lnSpc>
                <a:spcPts val="6123"/>
              </a:lnSpc>
            </a:pPr>
            <a:r>
              <a:rPr lang="en-US" sz="5567">
                <a:solidFill>
                  <a:srgbClr val="F0E5D6"/>
                </a:solidFill>
                <a:latin typeface="Arimo"/>
                <a:ea typeface="Arimo"/>
                <a:cs typeface="Arimo"/>
                <a:sym typeface="Arimo"/>
              </a:rPr>
              <a:t>8:30 PM</a:t>
            </a:r>
          </a:p>
        </p:txBody>
      </p:sp>
      <p:sp>
        <p:nvSpPr>
          <p:cNvPr name="TextBox 11" id="11"/>
          <p:cNvSpPr txBox="true"/>
          <p:nvPr/>
        </p:nvSpPr>
        <p:spPr>
          <a:xfrm rot="0">
            <a:off x="556457" y="5982752"/>
            <a:ext cx="11984359" cy="3933825"/>
          </a:xfrm>
          <a:prstGeom prst="rect">
            <a:avLst/>
          </a:prstGeom>
        </p:spPr>
        <p:txBody>
          <a:bodyPr anchor="t" rtlCol="false" tIns="0" lIns="0" bIns="0" rIns="0">
            <a:spAutoFit/>
          </a:bodyPr>
          <a:lstStyle/>
          <a:p>
            <a:pPr algn="l" marL="0" indent="0" lvl="0">
              <a:lnSpc>
                <a:spcPts val="14850"/>
              </a:lnSpc>
            </a:pPr>
            <a:r>
              <a:rPr lang="en-US" sz="16500" spc="-511">
                <a:solidFill>
                  <a:srgbClr val="D3AB49"/>
                </a:solidFill>
                <a:latin typeface="Intro Rust"/>
                <a:ea typeface="Intro Rust"/>
                <a:cs typeface="Intro Rust"/>
                <a:sym typeface="Intro Rust"/>
              </a:rPr>
              <a:t>LIVE AUCTION</a:t>
            </a:r>
          </a:p>
        </p:txBody>
      </p:sp>
      <p:sp>
        <p:nvSpPr>
          <p:cNvPr name="AutoShape 12" id="12"/>
          <p:cNvSpPr/>
          <p:nvPr/>
        </p:nvSpPr>
        <p:spPr>
          <a:xfrm>
            <a:off x="5897880" y="5143500"/>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3297"/>
        </a:solidFill>
      </p:bgPr>
    </p:bg>
    <p:spTree>
      <p:nvGrpSpPr>
        <p:cNvPr id="1" name=""/>
        <p:cNvGrpSpPr/>
        <p:nvPr/>
      </p:nvGrpSpPr>
      <p:grpSpPr>
        <a:xfrm>
          <a:off x="0" y="0"/>
          <a:ext cx="0" cy="0"/>
          <a:chOff x="0" y="0"/>
          <a:chExt cx="0" cy="0"/>
        </a:xfrm>
      </p:grpSpPr>
      <p:sp>
        <p:nvSpPr>
          <p:cNvPr name="Freeform 2" id="2"/>
          <p:cNvSpPr/>
          <p:nvPr/>
        </p:nvSpPr>
        <p:spPr>
          <a:xfrm flipH="true" flipV="true" rot="0">
            <a:off x="1028700" y="1028700"/>
            <a:ext cx="1170986" cy="1408394"/>
          </a:xfrm>
          <a:custGeom>
            <a:avLst/>
            <a:gdLst/>
            <a:ahLst/>
            <a:cxnLst/>
            <a:rect r="r" b="b" t="t" l="l"/>
            <a:pathLst>
              <a:path h="1408394" w="1170986">
                <a:moveTo>
                  <a:pt x="1170986" y="1408394"/>
                </a:moveTo>
                <a:lnTo>
                  <a:pt x="0" y="1408394"/>
                </a:lnTo>
                <a:lnTo>
                  <a:pt x="0" y="0"/>
                </a:lnTo>
                <a:lnTo>
                  <a:pt x="1170986" y="0"/>
                </a:lnTo>
                <a:lnTo>
                  <a:pt x="1170986" y="1408394"/>
                </a:lnTo>
                <a:close/>
              </a:path>
            </a:pathLst>
          </a:custGeom>
          <a:blipFill>
            <a:blip r:embed="rId2">
              <a:extLst>
                <a:ext uri="{96DAC541-7B7A-43D3-8B79-37D633B846F1}">
                  <asvg:svgBlip xmlns:asvg="http://schemas.microsoft.com/office/drawing/2016/SVG/main" r:embed="rId3"/>
                </a:ext>
              </a:extLst>
            </a:blip>
            <a:stretch>
              <a:fillRect l="-27213" t="0" r="0" b="0"/>
            </a:stretch>
          </a:blipFill>
        </p:spPr>
      </p:sp>
      <p:grpSp>
        <p:nvGrpSpPr>
          <p:cNvPr name="Group 3" id="3"/>
          <p:cNvGrpSpPr/>
          <p:nvPr/>
        </p:nvGrpSpPr>
        <p:grpSpPr>
          <a:xfrm rot="0">
            <a:off x="2886806" y="1028700"/>
            <a:ext cx="9705040" cy="6103985"/>
            <a:chOff x="0" y="0"/>
            <a:chExt cx="12940054" cy="8138647"/>
          </a:xfrm>
        </p:grpSpPr>
        <p:pic>
          <p:nvPicPr>
            <p:cNvPr name="Picture 4" id="4"/>
            <p:cNvPicPr>
              <a:picLocks noChangeAspect="true"/>
            </p:cNvPicPr>
            <p:nvPr/>
          </p:nvPicPr>
          <p:blipFill>
            <a:blip r:embed="rId4"/>
            <a:srcRect l="19212" t="0" r="19212" b="0"/>
            <a:stretch>
              <a:fillRect/>
            </a:stretch>
          </p:blipFill>
          <p:spPr>
            <a:xfrm flipH="false" flipV="false">
              <a:off x="0" y="0"/>
              <a:ext cx="12940054" cy="8138647"/>
            </a:xfrm>
            <a:prstGeom prst="rect">
              <a:avLst/>
            </a:prstGeom>
          </p:spPr>
        </p:pic>
      </p:grpSp>
      <p:sp>
        <p:nvSpPr>
          <p:cNvPr name="Freeform 5" id="5"/>
          <p:cNvSpPr/>
          <p:nvPr/>
        </p:nvSpPr>
        <p:spPr>
          <a:xfrm flipH="false" flipV="false" rot="0">
            <a:off x="2886806" y="7762765"/>
            <a:ext cx="7114220" cy="1741243"/>
          </a:xfrm>
          <a:custGeom>
            <a:avLst/>
            <a:gdLst/>
            <a:ahLst/>
            <a:cxnLst/>
            <a:rect r="r" b="b" t="t" l="l"/>
            <a:pathLst>
              <a:path h="1741243" w="7114220">
                <a:moveTo>
                  <a:pt x="0" y="0"/>
                </a:moveTo>
                <a:lnTo>
                  <a:pt x="7114220" y="0"/>
                </a:lnTo>
                <a:lnTo>
                  <a:pt x="7114220" y="1741243"/>
                </a:lnTo>
                <a:lnTo>
                  <a:pt x="0" y="1741243"/>
                </a:lnTo>
                <a:lnTo>
                  <a:pt x="0" y="0"/>
                </a:lnTo>
                <a:close/>
              </a:path>
            </a:pathLst>
          </a:custGeom>
          <a:blipFill>
            <a:blip r:embed="rId5"/>
            <a:stretch>
              <a:fillRect l="0" t="0" r="0" b="0"/>
            </a:stretch>
          </a:blipFill>
        </p:spPr>
      </p:sp>
      <p:sp>
        <p:nvSpPr>
          <p:cNvPr name="TextBox 6" id="6"/>
          <p:cNvSpPr txBox="true"/>
          <p:nvPr/>
        </p:nvSpPr>
        <p:spPr>
          <a:xfrm rot="0">
            <a:off x="13035342" y="2408519"/>
            <a:ext cx="4223958" cy="3326967"/>
          </a:xfrm>
          <a:prstGeom prst="rect">
            <a:avLst/>
          </a:prstGeom>
        </p:spPr>
        <p:txBody>
          <a:bodyPr anchor="t" rtlCol="false" tIns="0" lIns="0" bIns="0" rIns="0">
            <a:spAutoFit/>
          </a:bodyPr>
          <a:lstStyle/>
          <a:p>
            <a:pPr algn="l">
              <a:lnSpc>
                <a:spcPts val="6715"/>
              </a:lnSpc>
            </a:pPr>
            <a:r>
              <a:rPr lang="en-US" sz="6457" b="true">
                <a:solidFill>
                  <a:srgbClr val="F7DD84"/>
                </a:solidFill>
                <a:latin typeface="Times New Roman Bold"/>
                <a:ea typeface="Times New Roman Bold"/>
                <a:cs typeface="Times New Roman Bold"/>
                <a:sym typeface="Times New Roman Bold"/>
              </a:rPr>
              <a:t>SAVE</a:t>
            </a:r>
          </a:p>
          <a:p>
            <a:pPr algn="l">
              <a:lnSpc>
                <a:spcPts val="6715"/>
              </a:lnSpc>
            </a:pPr>
            <a:r>
              <a:rPr lang="en-US" sz="6457" b="true">
                <a:solidFill>
                  <a:srgbClr val="F7DD84"/>
                </a:solidFill>
                <a:latin typeface="Times New Roman Bold"/>
                <a:ea typeface="Times New Roman Bold"/>
                <a:cs typeface="Times New Roman Bold"/>
                <a:sym typeface="Times New Roman Bold"/>
              </a:rPr>
              <a:t>THE</a:t>
            </a:r>
          </a:p>
          <a:p>
            <a:pPr algn="l">
              <a:lnSpc>
                <a:spcPts val="6715"/>
              </a:lnSpc>
            </a:pPr>
            <a:r>
              <a:rPr lang="en-US" sz="6457" b="true">
                <a:solidFill>
                  <a:srgbClr val="F7DD84"/>
                </a:solidFill>
                <a:latin typeface="Times New Roman Bold"/>
                <a:ea typeface="Times New Roman Bold"/>
                <a:cs typeface="Times New Roman Bold"/>
                <a:sym typeface="Times New Roman Bold"/>
              </a:rPr>
              <a:t>DATE</a:t>
            </a:r>
          </a:p>
          <a:p>
            <a:pPr algn="l">
              <a:lnSpc>
                <a:spcPts val="5880"/>
              </a:lnSpc>
            </a:pPr>
            <a:r>
              <a:rPr lang="en-US" sz="4200" b="true">
                <a:solidFill>
                  <a:srgbClr val="F7DD84"/>
                </a:solidFill>
                <a:latin typeface="Times New Roman Bold"/>
                <a:ea typeface="Times New Roman Bold"/>
                <a:cs typeface="Times New Roman Bold"/>
                <a:sym typeface="Times New Roman Bold"/>
              </a:rPr>
              <a:t>October 11, 2025</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2555A6"/>
        </a:solidFill>
      </p:bgPr>
    </p:bg>
    <p:spTree>
      <p:nvGrpSpPr>
        <p:cNvPr id="1" name=""/>
        <p:cNvGrpSpPr/>
        <p:nvPr/>
      </p:nvGrpSpPr>
      <p:grpSpPr>
        <a:xfrm>
          <a:off x="0" y="0"/>
          <a:ext cx="0" cy="0"/>
          <a:chOff x="0" y="0"/>
          <a:chExt cx="0" cy="0"/>
        </a:xfrm>
      </p:grpSpPr>
      <p:grpSp>
        <p:nvGrpSpPr>
          <p:cNvPr name="Group 2" id="2"/>
          <p:cNvGrpSpPr/>
          <p:nvPr/>
        </p:nvGrpSpPr>
        <p:grpSpPr>
          <a:xfrm rot="0">
            <a:off x="0" y="0"/>
            <a:ext cx="6693656" cy="10287000"/>
            <a:chOff x="0" y="0"/>
            <a:chExt cx="8924874" cy="13716000"/>
          </a:xfrm>
        </p:grpSpPr>
        <p:pic>
          <p:nvPicPr>
            <p:cNvPr name="Picture 3" id="3"/>
            <p:cNvPicPr>
              <a:picLocks noChangeAspect="true"/>
            </p:cNvPicPr>
            <p:nvPr/>
          </p:nvPicPr>
          <p:blipFill>
            <a:blip r:embed="rId2"/>
            <a:srcRect l="14011" t="0" r="42635" b="0"/>
            <a:stretch>
              <a:fillRect/>
            </a:stretch>
          </p:blipFill>
          <p:spPr>
            <a:xfrm flipH="false" flipV="false">
              <a:off x="0" y="0"/>
              <a:ext cx="8924874" cy="13716000"/>
            </a:xfrm>
            <a:prstGeom prst="rect">
              <a:avLst/>
            </a:prstGeom>
          </p:spPr>
        </p:pic>
      </p:grpSp>
      <p:sp>
        <p:nvSpPr>
          <p:cNvPr name="Freeform 4" id="4"/>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sp>
        <p:nvSpPr>
          <p:cNvPr name="Freeform 5" id="5"/>
          <p:cNvSpPr/>
          <p:nvPr/>
        </p:nvSpPr>
        <p:spPr>
          <a:xfrm flipH="false" flipV="false" rot="0">
            <a:off x="8738698" y="609600"/>
            <a:ext cx="7349615" cy="4155727"/>
          </a:xfrm>
          <a:custGeom>
            <a:avLst/>
            <a:gdLst/>
            <a:ahLst/>
            <a:cxnLst/>
            <a:rect r="r" b="b" t="t" l="l"/>
            <a:pathLst>
              <a:path h="4155727" w="7349615">
                <a:moveTo>
                  <a:pt x="0" y="0"/>
                </a:moveTo>
                <a:lnTo>
                  <a:pt x="7349616" y="0"/>
                </a:lnTo>
                <a:lnTo>
                  <a:pt x="7349616" y="4155727"/>
                </a:lnTo>
                <a:lnTo>
                  <a:pt x="0" y="4155727"/>
                </a:lnTo>
                <a:lnTo>
                  <a:pt x="0" y="0"/>
                </a:lnTo>
                <a:close/>
              </a:path>
            </a:pathLst>
          </a:custGeom>
          <a:blipFill>
            <a:blip r:embed="rId5"/>
            <a:stretch>
              <a:fillRect l="0" t="0" r="0" b="0"/>
            </a:stretch>
          </a:blipFill>
        </p:spPr>
      </p:sp>
      <p:sp>
        <p:nvSpPr>
          <p:cNvPr name="TextBox 6" id="6"/>
          <p:cNvSpPr txBox="true"/>
          <p:nvPr/>
        </p:nvSpPr>
        <p:spPr>
          <a:xfrm rot="0">
            <a:off x="7958743" y="5024502"/>
            <a:ext cx="8909527" cy="1783714"/>
          </a:xfrm>
          <a:prstGeom prst="rect">
            <a:avLst/>
          </a:prstGeom>
        </p:spPr>
        <p:txBody>
          <a:bodyPr anchor="t" rtlCol="false" tIns="0" lIns="0" bIns="0" rIns="0">
            <a:spAutoFit/>
          </a:bodyPr>
          <a:lstStyle/>
          <a:p>
            <a:pPr algn="ctr">
              <a:lnSpc>
                <a:spcPts val="14560"/>
              </a:lnSpc>
            </a:pPr>
            <a:r>
              <a:rPr lang="en-US" sz="10400">
                <a:solidFill>
                  <a:srgbClr val="D3AB49"/>
                </a:solidFill>
                <a:latin typeface="Intro Rust"/>
                <a:ea typeface="Intro Rust"/>
                <a:cs typeface="Intro Rust"/>
                <a:sym typeface="Intro Rust"/>
              </a:rPr>
              <a:t>THANK YOU</a:t>
            </a:r>
          </a:p>
        </p:txBody>
      </p:sp>
      <p:grpSp>
        <p:nvGrpSpPr>
          <p:cNvPr name="Group 7" id="7"/>
          <p:cNvGrpSpPr/>
          <p:nvPr/>
        </p:nvGrpSpPr>
        <p:grpSpPr>
          <a:xfrm rot="0">
            <a:off x="11146681" y="6979666"/>
            <a:ext cx="2533650" cy="2533650"/>
            <a:chOff x="0" y="0"/>
            <a:chExt cx="3378200" cy="3378200"/>
          </a:xfrm>
        </p:grpSpPr>
        <p:sp>
          <p:nvSpPr>
            <p:cNvPr name="Freeform 8" id="8"/>
            <p:cNvSpPr/>
            <p:nvPr/>
          </p:nvSpPr>
          <p:spPr>
            <a:xfrm flipH="false" flipV="false" rot="0">
              <a:off x="0" y="0"/>
              <a:ext cx="3378200" cy="3378200"/>
            </a:xfrm>
            <a:custGeom>
              <a:avLst/>
              <a:gdLst/>
              <a:ahLst/>
              <a:cxnLst/>
              <a:rect r="r" b="b" t="t" l="l"/>
              <a:pathLst>
                <a:path h="3378200" w="3378200">
                  <a:moveTo>
                    <a:pt x="0" y="0"/>
                  </a:moveTo>
                  <a:lnTo>
                    <a:pt x="3378200" y="0"/>
                  </a:lnTo>
                  <a:lnTo>
                    <a:pt x="3378200" y="3378200"/>
                  </a:lnTo>
                  <a:lnTo>
                    <a:pt x="0" y="3378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0000"/>
            </a:blip>
            <a:stretch>
              <a:fillRect l="0" t="-9222" r="0" b="-9222"/>
            </a:stretch>
          </a:blipFill>
        </p:spPr>
      </p:sp>
      <p:sp>
        <p:nvSpPr>
          <p:cNvPr name="Freeform 3" id="3"/>
          <p:cNvSpPr/>
          <p:nvPr/>
        </p:nvSpPr>
        <p:spPr>
          <a:xfrm flipH="false" flipV="true" rot="0">
            <a:off x="16088314" y="1028700"/>
            <a:ext cx="1170986" cy="1408394"/>
          </a:xfrm>
          <a:custGeom>
            <a:avLst/>
            <a:gdLst/>
            <a:ahLst/>
            <a:cxnLst/>
            <a:rect r="r" b="b" t="t" l="l"/>
            <a:pathLst>
              <a:path h="1408394" w="1170986">
                <a:moveTo>
                  <a:pt x="0" y="1408394"/>
                </a:moveTo>
                <a:lnTo>
                  <a:pt x="1170986" y="1408394"/>
                </a:lnTo>
                <a:lnTo>
                  <a:pt x="1170986" y="0"/>
                </a:lnTo>
                <a:lnTo>
                  <a:pt x="0" y="0"/>
                </a:lnTo>
                <a:lnTo>
                  <a:pt x="0"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sp>
        <p:nvSpPr>
          <p:cNvPr name="AutoShape 4" id="4"/>
          <p:cNvSpPr/>
          <p:nvPr/>
        </p:nvSpPr>
        <p:spPr>
          <a:xfrm rot="0">
            <a:off x="5041371" y="2691418"/>
            <a:ext cx="10368703"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5146077" y="2700943"/>
            <a:ext cx="6909012" cy="6909012"/>
          </a:xfrm>
          <a:custGeom>
            <a:avLst/>
            <a:gdLst/>
            <a:ahLst/>
            <a:cxnLst/>
            <a:rect r="r" b="b" t="t" l="l"/>
            <a:pathLst>
              <a:path h="6909012" w="6909012">
                <a:moveTo>
                  <a:pt x="0" y="0"/>
                </a:moveTo>
                <a:lnTo>
                  <a:pt x="6909012" y="0"/>
                </a:lnTo>
                <a:lnTo>
                  <a:pt x="6909012" y="6909012"/>
                </a:lnTo>
                <a:lnTo>
                  <a:pt x="0" y="6909012"/>
                </a:lnTo>
                <a:lnTo>
                  <a:pt x="0" y="0"/>
                </a:lnTo>
                <a:close/>
              </a:path>
            </a:pathLst>
          </a:custGeom>
          <a:blipFill>
            <a:blip r:embed="rId5"/>
            <a:stretch>
              <a:fillRect l="0" t="0" r="0" b="0"/>
            </a:stretch>
          </a:blipFill>
        </p:spPr>
      </p:sp>
      <p:sp>
        <p:nvSpPr>
          <p:cNvPr name="TextBox 6" id="6"/>
          <p:cNvSpPr txBox="true"/>
          <p:nvPr/>
        </p:nvSpPr>
        <p:spPr>
          <a:xfrm rot="0">
            <a:off x="8600583" y="1426573"/>
            <a:ext cx="6809491" cy="669798"/>
          </a:xfrm>
          <a:prstGeom prst="rect">
            <a:avLst/>
          </a:prstGeom>
        </p:spPr>
        <p:txBody>
          <a:bodyPr anchor="t" rtlCol="false" tIns="0" lIns="0" bIns="0" rIns="0">
            <a:spAutoFit/>
          </a:bodyPr>
          <a:lstStyle/>
          <a:p>
            <a:pPr algn="r">
              <a:lnSpc>
                <a:spcPts val="5136"/>
              </a:lnSpc>
            </a:pPr>
            <a:r>
              <a:rPr lang="en-US" sz="4800">
                <a:solidFill>
                  <a:srgbClr val="23519F"/>
                </a:solidFill>
                <a:latin typeface="Intro Rust"/>
                <a:ea typeface="Intro Rust"/>
                <a:cs typeface="Intro Rust"/>
                <a:sym typeface="Intro Rust"/>
              </a:rPr>
              <a:t>PREMIER SPONSOR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308976"/>
            <a:ext cx="18288000" cy="12207240"/>
          </a:xfrm>
          <a:custGeom>
            <a:avLst/>
            <a:gdLst/>
            <a:ahLst/>
            <a:cxnLst/>
            <a:rect r="r" b="b" t="t" l="l"/>
            <a:pathLst>
              <a:path h="12207240" w="18288000">
                <a:moveTo>
                  <a:pt x="0" y="0"/>
                </a:moveTo>
                <a:lnTo>
                  <a:pt x="18288000" y="0"/>
                </a:lnTo>
                <a:lnTo>
                  <a:pt x="18288000" y="12207240"/>
                </a:lnTo>
                <a:lnTo>
                  <a:pt x="0" y="12207240"/>
                </a:lnTo>
                <a:lnTo>
                  <a:pt x="0" y="0"/>
                </a:lnTo>
                <a:close/>
              </a:path>
            </a:pathLst>
          </a:custGeom>
          <a:blipFill>
            <a:blip r:embed="rId2"/>
            <a:stretch>
              <a:fillRect l="-93" t="0" r="-93" b="0"/>
            </a:stretch>
          </a:blipFill>
        </p:spPr>
      </p:sp>
      <p:sp>
        <p:nvSpPr>
          <p:cNvPr name="Freeform 3" id="3"/>
          <p:cNvSpPr/>
          <p:nvPr/>
        </p:nvSpPr>
        <p:spPr>
          <a:xfrm flipH="false" flipV="false" rot="0">
            <a:off x="11469885" y="1899937"/>
            <a:ext cx="5789415" cy="5789415"/>
          </a:xfrm>
          <a:custGeom>
            <a:avLst/>
            <a:gdLst/>
            <a:ahLst/>
            <a:cxnLst/>
            <a:rect r="r" b="b" t="t" l="l"/>
            <a:pathLst>
              <a:path h="5789415" w="5789415">
                <a:moveTo>
                  <a:pt x="0" y="0"/>
                </a:moveTo>
                <a:lnTo>
                  <a:pt x="5789415" y="0"/>
                </a:lnTo>
                <a:lnTo>
                  <a:pt x="5789415" y="5789415"/>
                </a:lnTo>
                <a:lnTo>
                  <a:pt x="0" y="5789415"/>
                </a:lnTo>
                <a:lnTo>
                  <a:pt x="0" y="0"/>
                </a:lnTo>
                <a:close/>
              </a:path>
            </a:pathLst>
          </a:custGeom>
          <a:blipFill>
            <a:blip r:embed="rId3"/>
            <a:stretch>
              <a:fillRect l="0" t="0" r="0" b="0"/>
            </a:stretch>
          </a:blipFill>
        </p:spPr>
      </p:sp>
      <p:sp>
        <p:nvSpPr>
          <p:cNvPr name="TextBox 4" id="4"/>
          <p:cNvSpPr txBox="true"/>
          <p:nvPr/>
        </p:nvSpPr>
        <p:spPr>
          <a:xfrm rot="0">
            <a:off x="1028700" y="3853147"/>
            <a:ext cx="9859199" cy="1579281"/>
          </a:xfrm>
          <a:prstGeom prst="rect">
            <a:avLst/>
          </a:prstGeom>
        </p:spPr>
        <p:txBody>
          <a:bodyPr anchor="t" rtlCol="false" tIns="0" lIns="0" bIns="0" rIns="0">
            <a:spAutoFit/>
          </a:bodyPr>
          <a:lstStyle/>
          <a:p>
            <a:pPr algn="l" marL="0" indent="0" lvl="0">
              <a:lnSpc>
                <a:spcPts val="11430"/>
              </a:lnSpc>
            </a:pPr>
            <a:r>
              <a:rPr lang="en-US" sz="12700" spc="-393">
                <a:solidFill>
                  <a:srgbClr val="D3AB49"/>
                </a:solidFill>
                <a:latin typeface="Intro Rust"/>
                <a:ea typeface="Intro Rust"/>
                <a:cs typeface="Intro Rust"/>
                <a:sym typeface="Intro Rust"/>
              </a:rPr>
              <a:t>MOLLY REED</a:t>
            </a:r>
          </a:p>
        </p:txBody>
      </p:sp>
      <p:sp>
        <p:nvSpPr>
          <p:cNvPr name="TextBox 5" id="5"/>
          <p:cNvSpPr txBox="true"/>
          <p:nvPr/>
        </p:nvSpPr>
        <p:spPr>
          <a:xfrm rot="0">
            <a:off x="1187845" y="2308469"/>
            <a:ext cx="6932900" cy="1187985"/>
          </a:xfrm>
          <a:prstGeom prst="rect">
            <a:avLst/>
          </a:prstGeom>
        </p:spPr>
        <p:txBody>
          <a:bodyPr anchor="t" rtlCol="false" tIns="0" lIns="0" bIns="0" rIns="0">
            <a:spAutoFit/>
          </a:bodyPr>
          <a:lstStyle/>
          <a:p>
            <a:pPr algn="l" marL="0" indent="0" lvl="0">
              <a:lnSpc>
                <a:spcPts val="8590"/>
              </a:lnSpc>
            </a:pPr>
            <a:r>
              <a:rPr lang="en-US" sz="9545" spc="-295">
                <a:solidFill>
                  <a:srgbClr val="D3AB49"/>
                </a:solidFill>
                <a:latin typeface="Intro Rust"/>
                <a:ea typeface="Intro Rust"/>
                <a:cs typeface="Intro Rust"/>
                <a:sym typeface="Intro Rust"/>
              </a:rPr>
              <a:t>THANK YOU</a:t>
            </a:r>
          </a:p>
        </p:txBody>
      </p:sp>
      <p:sp>
        <p:nvSpPr>
          <p:cNvPr name="TextBox 6" id="6"/>
          <p:cNvSpPr txBox="true"/>
          <p:nvPr/>
        </p:nvSpPr>
        <p:spPr>
          <a:xfrm rot="0">
            <a:off x="1028700" y="5766980"/>
            <a:ext cx="10336590" cy="17805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We are grateful for your role as the emcee at</a:t>
            </a:r>
          </a:p>
          <a:p>
            <a:pPr algn="l">
              <a:lnSpc>
                <a:spcPts val="4759"/>
              </a:lnSpc>
            </a:pPr>
            <a:r>
              <a:rPr lang="en-US" sz="3399">
                <a:solidFill>
                  <a:srgbClr val="FFFFFF"/>
                </a:solidFill>
                <a:latin typeface="Canva Sans"/>
                <a:ea typeface="Canva Sans"/>
                <a:cs typeface="Canva Sans"/>
                <a:sym typeface="Canva Sans"/>
              </a:rPr>
              <a:t>the Betting on Recovery CAsino Gala Night</a:t>
            </a:r>
          </a:p>
          <a:p>
            <a:pPr algn="l">
              <a:lnSpc>
                <a:spcPts val="4759"/>
              </a:lnSpc>
            </a:pPr>
            <a:r>
              <a:rPr lang="en-US" sz="3399">
                <a:solidFill>
                  <a:srgbClr val="FFFFFF"/>
                </a:solidFill>
                <a:latin typeface="Canva Sans"/>
                <a:ea typeface="Canva Sans"/>
                <a:cs typeface="Canva Sans"/>
                <a:sym typeface="Canva Sans"/>
              </a:rPr>
              <a:t>Your presence made the evening truly special.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934909"/>
            <a:ext cx="8350423" cy="2988673"/>
            <a:chOff x="0" y="0"/>
            <a:chExt cx="2824711" cy="1010983"/>
          </a:xfrm>
        </p:grpSpPr>
        <p:sp>
          <p:nvSpPr>
            <p:cNvPr name="Freeform 4" id="4"/>
            <p:cNvSpPr/>
            <p:nvPr/>
          </p:nvSpPr>
          <p:spPr>
            <a:xfrm flipH="false" flipV="false" rot="0">
              <a:off x="0" y="0"/>
              <a:ext cx="2824711" cy="1010983"/>
            </a:xfrm>
            <a:custGeom>
              <a:avLst/>
              <a:gdLst/>
              <a:ahLst/>
              <a:cxnLst/>
              <a:rect r="r" b="b" t="t" l="l"/>
              <a:pathLst>
                <a:path h="1010983" w="2824711">
                  <a:moveTo>
                    <a:pt x="0" y="0"/>
                  </a:moveTo>
                  <a:lnTo>
                    <a:pt x="2824711" y="0"/>
                  </a:lnTo>
                  <a:lnTo>
                    <a:pt x="2824711" y="1010983"/>
                  </a:lnTo>
                  <a:lnTo>
                    <a:pt x="0" y="1010983"/>
                  </a:lnTo>
                  <a:close/>
                </a:path>
              </a:pathLst>
            </a:custGeom>
            <a:solidFill>
              <a:srgbClr val="FFFFFF">
                <a:alpha val="80000"/>
              </a:srgbClr>
            </a:solidFill>
          </p:spPr>
        </p:sp>
      </p:grpSp>
      <p:sp>
        <p:nvSpPr>
          <p:cNvPr name="TextBox 5" id="5"/>
          <p:cNvSpPr txBox="true"/>
          <p:nvPr/>
        </p:nvSpPr>
        <p:spPr>
          <a:xfrm rot="0">
            <a:off x="912408" y="2075582"/>
            <a:ext cx="6371216" cy="1333881"/>
          </a:xfrm>
          <a:prstGeom prst="rect">
            <a:avLst/>
          </a:prstGeom>
        </p:spPr>
        <p:txBody>
          <a:bodyPr anchor="t" rtlCol="false" tIns="0" lIns="0" bIns="0" rIns="0">
            <a:spAutoFit/>
          </a:bodyPr>
          <a:lstStyle/>
          <a:p>
            <a:pPr algn="l">
              <a:lnSpc>
                <a:spcPts val="5232"/>
              </a:lnSpc>
            </a:pPr>
            <a:r>
              <a:rPr lang="en-US" sz="4800">
                <a:solidFill>
                  <a:srgbClr val="D3AB49"/>
                </a:solidFill>
                <a:latin typeface="Intro Rust"/>
                <a:ea typeface="Intro Rust"/>
                <a:cs typeface="Intro Rust"/>
                <a:sym typeface="Intro Rust"/>
              </a:rPr>
              <a:t>ROYAL FLUSH SPONSOR</a:t>
            </a:r>
          </a:p>
        </p:txBody>
      </p:sp>
      <p:sp>
        <p:nvSpPr>
          <p:cNvPr name="Freeform 6" id="6"/>
          <p:cNvSpPr/>
          <p:nvPr/>
        </p:nvSpPr>
        <p:spPr>
          <a:xfrm flipH="false" flipV="false" rot="0">
            <a:off x="912408" y="4613971"/>
            <a:ext cx="6371216" cy="1630548"/>
          </a:xfrm>
          <a:custGeom>
            <a:avLst/>
            <a:gdLst/>
            <a:ahLst/>
            <a:cxnLst/>
            <a:rect r="r" b="b" t="t" l="l"/>
            <a:pathLst>
              <a:path h="1630548" w="6371216">
                <a:moveTo>
                  <a:pt x="0" y="0"/>
                </a:moveTo>
                <a:lnTo>
                  <a:pt x="6371215" y="0"/>
                </a:lnTo>
                <a:lnTo>
                  <a:pt x="6371215" y="1630548"/>
                </a:lnTo>
                <a:lnTo>
                  <a:pt x="0" y="1630548"/>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1028700" y="1028700"/>
            <a:ext cx="1170986" cy="1408394"/>
          </a:xfrm>
          <a:custGeom>
            <a:avLst/>
            <a:gdLst/>
            <a:ahLst/>
            <a:cxnLst/>
            <a:rect r="r" b="b" t="t" l="l"/>
            <a:pathLst>
              <a:path h="1408394" w="1170986">
                <a:moveTo>
                  <a:pt x="1170986" y="1408394"/>
                </a:moveTo>
                <a:lnTo>
                  <a:pt x="0" y="1408394"/>
                </a:lnTo>
                <a:lnTo>
                  <a:pt x="0" y="0"/>
                </a:lnTo>
                <a:lnTo>
                  <a:pt x="1170986" y="0"/>
                </a:lnTo>
                <a:lnTo>
                  <a:pt x="1170986" y="1408394"/>
                </a:lnTo>
                <a:close/>
              </a:path>
            </a:pathLst>
          </a:custGeom>
          <a:blipFill>
            <a:blip r:embed="rId3">
              <a:extLst>
                <a:ext uri="{96DAC541-7B7A-43D3-8B79-37D633B846F1}">
                  <asvg:svgBlip xmlns:asvg="http://schemas.microsoft.com/office/drawing/2016/SVG/main" r:embed="rId4"/>
                </a:ext>
              </a:extLst>
            </a:blip>
            <a:stretch>
              <a:fillRect l="-27213" t="0" r="0" b="0"/>
            </a:stretch>
          </a:blipFill>
        </p:spPr>
      </p:sp>
      <p:grpSp>
        <p:nvGrpSpPr>
          <p:cNvPr name="Group 4" id="4"/>
          <p:cNvGrpSpPr/>
          <p:nvPr/>
        </p:nvGrpSpPr>
        <p:grpSpPr>
          <a:xfrm rot="0">
            <a:off x="1028700" y="3321741"/>
            <a:ext cx="8649425" cy="3920680"/>
            <a:chOff x="0" y="0"/>
            <a:chExt cx="1895187" cy="859066"/>
          </a:xfrm>
        </p:grpSpPr>
        <p:sp>
          <p:nvSpPr>
            <p:cNvPr name="Freeform 5" id="5"/>
            <p:cNvSpPr/>
            <p:nvPr/>
          </p:nvSpPr>
          <p:spPr>
            <a:xfrm flipH="false" flipV="false" rot="0">
              <a:off x="0" y="0"/>
              <a:ext cx="1895187" cy="859065"/>
            </a:xfrm>
            <a:custGeom>
              <a:avLst/>
              <a:gdLst/>
              <a:ahLst/>
              <a:cxnLst/>
              <a:rect r="r" b="b" t="t" l="l"/>
              <a:pathLst>
                <a:path h="859065" w="1895187">
                  <a:moveTo>
                    <a:pt x="0" y="0"/>
                  </a:moveTo>
                  <a:lnTo>
                    <a:pt x="1895187" y="0"/>
                  </a:lnTo>
                  <a:lnTo>
                    <a:pt x="1895187" y="859065"/>
                  </a:lnTo>
                  <a:lnTo>
                    <a:pt x="0" y="859065"/>
                  </a:lnTo>
                  <a:close/>
                </a:path>
              </a:pathLst>
            </a:custGeom>
            <a:solidFill>
              <a:srgbClr val="FFFFFF">
                <a:alpha val="89804"/>
              </a:srgbClr>
            </a:solidFill>
          </p:spPr>
        </p:sp>
      </p:grpSp>
      <p:sp>
        <p:nvSpPr>
          <p:cNvPr name="Freeform 6" id="6"/>
          <p:cNvSpPr/>
          <p:nvPr/>
        </p:nvSpPr>
        <p:spPr>
          <a:xfrm flipH="false" flipV="false" rot="0">
            <a:off x="1695812" y="4317805"/>
            <a:ext cx="7315200" cy="1928553"/>
          </a:xfrm>
          <a:custGeom>
            <a:avLst/>
            <a:gdLst/>
            <a:ahLst/>
            <a:cxnLst/>
            <a:rect r="r" b="b" t="t" l="l"/>
            <a:pathLst>
              <a:path h="1928553" w="7315200">
                <a:moveTo>
                  <a:pt x="0" y="0"/>
                </a:moveTo>
                <a:lnTo>
                  <a:pt x="7315200" y="0"/>
                </a:lnTo>
                <a:lnTo>
                  <a:pt x="7315200" y="1928553"/>
                </a:lnTo>
                <a:lnTo>
                  <a:pt x="0" y="19285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7287875" y="9536764"/>
            <a:ext cx="485732" cy="306705"/>
          </a:xfrm>
          <a:prstGeom prst="rect">
            <a:avLst/>
          </a:prstGeom>
        </p:spPr>
        <p:txBody>
          <a:bodyPr anchor="t" rtlCol="false" tIns="0" lIns="0" bIns="0" rIns="0">
            <a:spAutoFit/>
          </a:bodyPr>
          <a:lstStyle/>
          <a:p>
            <a:pPr algn="r">
              <a:lnSpc>
                <a:spcPts val="2519"/>
              </a:lnSpc>
            </a:pPr>
            <a:r>
              <a:rPr lang="en-US" sz="1799">
                <a:solidFill>
                  <a:srgbClr val="D3AB49"/>
                </a:solidFill>
                <a:latin typeface="Intro Rust"/>
                <a:ea typeface="Intro Rust"/>
                <a:cs typeface="Intro Rust"/>
                <a:sym typeface="Intro Rust"/>
              </a:rPr>
              <a:t>07.</a:t>
            </a:r>
          </a:p>
        </p:txBody>
      </p:sp>
      <p:sp>
        <p:nvSpPr>
          <p:cNvPr name="TextBox 8" id="8"/>
          <p:cNvSpPr txBox="true"/>
          <p:nvPr/>
        </p:nvSpPr>
        <p:spPr>
          <a:xfrm rot="0">
            <a:off x="2862123" y="1274744"/>
            <a:ext cx="7387902" cy="821055"/>
          </a:xfrm>
          <a:prstGeom prst="rect">
            <a:avLst/>
          </a:prstGeom>
        </p:spPr>
        <p:txBody>
          <a:bodyPr anchor="t" rtlCol="false" tIns="0" lIns="0" bIns="0" rIns="0">
            <a:spAutoFit/>
          </a:bodyPr>
          <a:lstStyle/>
          <a:p>
            <a:pPr algn="l">
              <a:lnSpc>
                <a:spcPts val="6719"/>
              </a:lnSpc>
            </a:pPr>
            <a:r>
              <a:rPr lang="en-US" sz="4800">
                <a:solidFill>
                  <a:srgbClr val="D3AB49"/>
                </a:solidFill>
                <a:latin typeface="Intro Rust"/>
                <a:ea typeface="Intro Rust"/>
                <a:cs typeface="Intro Rust"/>
                <a:sym typeface="Intro Rust"/>
              </a:rPr>
              <a:t>FULL HOUSE SPONSOR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DAGSowz9pdk</dc:identifier>
  <dcterms:modified xsi:type="dcterms:W3CDTF">2011-08-01T06:04:30Z</dcterms:modified>
  <cp:revision>1</cp:revision>
  <dc:title>FTF Gala Slide Show</dc:title>
</cp:coreProperties>
</file>